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ource Sans 3"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99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4.svg"/><Relationship Id="rId10" Type="http://schemas.microsoft.com/office/2007/relationships/hdphoto" Target="../media/hdphoto1.wdp"/><Relationship Id="rId4" Type="http://schemas.openxmlformats.org/officeDocument/2006/relationships/image" Target="../media/image-6-2.sv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56153"/>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Introducción al Diseño Gráfico Digital</a:t>
            </a:r>
            <a:endParaRPr lang="en-US" sz="3900" dirty="0"/>
          </a:p>
        </p:txBody>
      </p:sp>
      <p:sp>
        <p:nvSpPr>
          <p:cNvPr id="4" name="Text 1"/>
          <p:cNvSpPr/>
          <p:nvPr/>
        </p:nvSpPr>
        <p:spPr>
          <a:xfrm>
            <a:off x="793790" y="4093964"/>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Una guía técnica para desarrolladores de software que necesitan dominar los fundamentos del diseño gráfico digital. Aprenderás a tomar decisiones técnicas correctas sobre formatos de imagen, optimización y rendimiento web.</a:t>
            </a:r>
            <a:endParaRPr lang="en-US" sz="1550" dirty="0"/>
          </a:p>
        </p:txBody>
      </p:sp>
      <p:sp>
        <p:nvSpPr>
          <p:cNvPr id="5" name="Shape 2"/>
          <p:cNvSpPr/>
          <p:nvPr/>
        </p:nvSpPr>
        <p:spPr>
          <a:xfrm>
            <a:off x="793790" y="5285065"/>
            <a:ext cx="930592" cy="373142"/>
          </a:xfrm>
          <a:prstGeom prst="roundRect">
            <a:avLst>
              <a:gd name="adj" fmla="val 2451"/>
            </a:avLst>
          </a:prstGeom>
          <a:solidFill>
            <a:srgbClr val="D9DEF2"/>
          </a:solidFill>
          <a:ln/>
        </p:spPr>
      </p:sp>
      <p:sp>
        <p:nvSpPr>
          <p:cNvPr id="6" name="Text 3"/>
          <p:cNvSpPr/>
          <p:nvPr/>
        </p:nvSpPr>
        <p:spPr>
          <a:xfrm>
            <a:off x="912852" y="5344597"/>
            <a:ext cx="692468" cy="254079"/>
          </a:xfrm>
          <a:prstGeom prst="rect">
            <a:avLst/>
          </a:prstGeom>
          <a:noFill/>
          <a:ln/>
        </p:spPr>
        <p:txBody>
          <a:bodyPr wrap="none" lIns="0" tIns="0" rIns="0" bIns="0" rtlCol="0" anchor="t"/>
          <a:lstStyle/>
          <a:p>
            <a:pPr marL="0" indent="0" algn="l">
              <a:lnSpc>
                <a:spcPts val="2000"/>
              </a:lnSpc>
              <a:buNone/>
            </a:pPr>
            <a:r>
              <a:rPr lang="en-US" sz="1250" dirty="0">
                <a:solidFill>
                  <a:srgbClr val="000000"/>
                </a:solidFill>
                <a:latin typeface="Source Sans 3" pitchFamily="34" charset="0"/>
                <a:ea typeface="Source Sans 3" pitchFamily="34" charset="-122"/>
                <a:cs typeface="Source Sans 3" pitchFamily="34" charset="-120"/>
              </a:rPr>
              <a:t>SESIÓN 01</a:t>
            </a:r>
            <a:endParaRPr lang="en-US" sz="1250" dirty="0"/>
          </a:p>
        </p:txBody>
      </p:sp>
      <p:sp>
        <p:nvSpPr>
          <p:cNvPr id="7" name="Shape 4"/>
          <p:cNvSpPr/>
          <p:nvPr/>
        </p:nvSpPr>
        <p:spPr>
          <a:xfrm>
            <a:off x="1823561" y="5269825"/>
            <a:ext cx="1777246" cy="403622"/>
          </a:xfrm>
          <a:prstGeom prst="roundRect">
            <a:avLst>
              <a:gd name="adj" fmla="val 2265"/>
            </a:avLst>
          </a:prstGeom>
          <a:noFill/>
          <a:ln w="15240">
            <a:solidFill>
              <a:srgbClr val="2F3F86"/>
            </a:solidFill>
            <a:prstDash val="solid"/>
          </a:ln>
        </p:spPr>
      </p:sp>
      <p:sp>
        <p:nvSpPr>
          <p:cNvPr id="8" name="Text 5"/>
          <p:cNvSpPr/>
          <p:nvPr/>
        </p:nvSpPr>
        <p:spPr>
          <a:xfrm>
            <a:off x="1957864" y="5344597"/>
            <a:ext cx="1508641" cy="254079"/>
          </a:xfrm>
          <a:prstGeom prst="rect">
            <a:avLst/>
          </a:prstGeom>
          <a:noFill/>
          <a:ln/>
        </p:spPr>
        <p:txBody>
          <a:bodyPr wrap="none" lIns="0" tIns="0" rIns="0" bIns="0" rtlCol="0" anchor="t"/>
          <a:lstStyle/>
          <a:p>
            <a:pPr marL="0" indent="0" algn="l">
              <a:lnSpc>
                <a:spcPts val="2000"/>
              </a:lnSpc>
              <a:buNone/>
            </a:pPr>
            <a:r>
              <a:rPr lang="en-US" sz="1250" dirty="0">
                <a:solidFill>
                  <a:srgbClr val="2F3F86"/>
                </a:solidFill>
                <a:latin typeface="Source Sans 3" pitchFamily="34" charset="0"/>
                <a:ea typeface="Source Sans 3" pitchFamily="34" charset="-122"/>
                <a:cs typeface="Source Sans 3" pitchFamily="34" charset="-120"/>
              </a:rPr>
              <a:t>PÍXELES VS. VECTORES</a:t>
            </a:r>
            <a:endParaRPr lang="en-US" sz="1250" dirty="0"/>
          </a:p>
        </p:txBody>
      </p:sp>
      <p:grpSp>
        <p:nvGrpSpPr>
          <p:cNvPr id="9" name="Grupo 8"/>
          <p:cNvGrpSpPr/>
          <p:nvPr/>
        </p:nvGrpSpPr>
        <p:grpSpPr>
          <a:xfrm>
            <a:off x="196656" y="203533"/>
            <a:ext cx="8947344" cy="7822534"/>
            <a:chOff x="-1924097" y="43934"/>
            <a:chExt cx="5774309" cy="7822534"/>
          </a:xfrm>
        </p:grpSpPr>
        <p:pic>
          <p:nvPicPr>
            <p:cNvPr id="10" name="Image 9"/>
            <p:cNvPicPr>
              <a:picLocks noChangeArrowheads="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24097" y="433035"/>
              <a:ext cx="1641809" cy="620198"/>
            </a:xfrm>
            <a:prstGeom prst="rect">
              <a:avLst/>
            </a:prstGeom>
            <a:noFill/>
            <a:extLst>
              <a:ext uri="{909E8E84-426E-40DD-AFC4-6F175D3DCCD1}">
                <a14:hiddenFill xmlns:a14="http://schemas.microsoft.com/office/drawing/2010/main">
                  <a:solidFill>
                    <a:srgbClr val="FFFFFF"/>
                  </a:solidFill>
                </a14:hiddenFill>
              </a:ext>
            </a:extLst>
          </p:spPr>
        </p:pic>
        <p:sp>
          <p:nvSpPr>
            <p:cNvPr id="11" name="Graphic 10"/>
            <p:cNvSpPr>
              <a:spLocks/>
            </p:cNvSpPr>
            <p:nvPr/>
          </p:nvSpPr>
          <p:spPr>
            <a:xfrm>
              <a:off x="-1676193" y="7820748"/>
              <a:ext cx="5526405" cy="45720"/>
            </a:xfrm>
            <a:prstGeom prst="rect">
              <a:avLst/>
            </a:prstGeom>
            <a:solidFill>
              <a:schemeClr val="tx2"/>
            </a:solidFill>
            <a:ln>
              <a:solidFill>
                <a:schemeClr val="accent1"/>
              </a:solidFill>
            </a:ln>
          </p:spPr>
          <p:txBody>
            <a:bodyPr wrap="square" lIns="0" tIns="0" rIns="0" bIns="0" rtlCol="0">
              <a:prstTxWarp prst="textNoShape">
                <a:avLst/>
              </a:prstTxWarp>
              <a:no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PE">
                <a:solidFill>
                  <a:srgbClr val="FF0000"/>
                </a:solidFill>
              </a:endParaRPr>
            </a:p>
          </p:txBody>
        </p:sp>
        <p:sp>
          <p:nvSpPr>
            <p:cNvPr id="12" name="Textbox 11"/>
            <p:cNvSpPr txBox="1">
              <a:spLocks/>
            </p:cNvSpPr>
            <p:nvPr/>
          </p:nvSpPr>
          <p:spPr bwMode="auto">
            <a:xfrm>
              <a:off x="22460" y="7549613"/>
              <a:ext cx="3827752" cy="223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r>
                <a:rPr kumimoji="0" lang="es-ES" altLang="es-PE" sz="2000" b="1" i="0" u="none" strike="noStrike" cap="none" normalizeH="0" baseline="0" dirty="0" smtClean="0">
                  <a:ln>
                    <a:noFill/>
                  </a:ln>
                  <a:solidFill>
                    <a:schemeClr val="tx2"/>
                  </a:solidFill>
                  <a:effectLst/>
                  <a:latin typeface="Arial" panose="020B0604020202020204" pitchFamily="34" charset="0"/>
                </a:rPr>
                <a:t>DESARROLLO</a:t>
              </a:r>
              <a:r>
                <a:rPr kumimoji="0" lang="es-ES" altLang="es-PE" sz="2000" b="1" i="0" u="none" strike="noStrike" cap="none" normalizeH="0" dirty="0" smtClean="0">
                  <a:ln>
                    <a:noFill/>
                  </a:ln>
                  <a:solidFill>
                    <a:schemeClr val="tx2"/>
                  </a:solidFill>
                  <a:effectLst/>
                  <a:latin typeface="Arial" panose="020B0604020202020204" pitchFamily="34" charset="0"/>
                </a:rPr>
                <a:t> DE SISTEMAS DE INFORMACION </a:t>
              </a:r>
              <a:endParaRPr kumimoji="0" lang="es-ES" altLang="es-PE" sz="2000" b="1" i="0" u="none" strike="noStrike" cap="none" normalizeH="0" baseline="0" dirty="0" smtClean="0">
                <a:ln>
                  <a:noFill/>
                </a:ln>
                <a:solidFill>
                  <a:schemeClr val="tx2"/>
                </a:solidFill>
                <a:effectLst/>
                <a:latin typeface="Arial" panose="020B0604020202020204" pitchFamily="34" charset="0"/>
              </a:endParaRPr>
            </a:p>
          </p:txBody>
        </p:sp>
        <p:sp>
          <p:nvSpPr>
            <p:cNvPr id="13" name="Rectangle 1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PE"/>
            </a:p>
          </p:txBody>
        </p:sp>
        <p:sp>
          <p:nvSpPr>
            <p:cNvPr id="14" name="Rectangle 13"/>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PE"/>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39046"/>
            <a:ext cx="5012531"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Conclusiones Clave</a:t>
            </a:r>
            <a:endParaRPr lang="en-US" sz="3900" dirty="0"/>
          </a:p>
        </p:txBody>
      </p:sp>
      <p:sp>
        <p:nvSpPr>
          <p:cNvPr id="3" name="Shape 1"/>
          <p:cNvSpPr/>
          <p:nvPr/>
        </p:nvSpPr>
        <p:spPr>
          <a:xfrm>
            <a:off x="793790" y="1955959"/>
            <a:ext cx="4215289" cy="4793813"/>
          </a:xfrm>
          <a:prstGeom prst="roundRect">
            <a:avLst>
              <a:gd name="adj" fmla="val 2603"/>
            </a:avLst>
          </a:prstGeom>
          <a:solidFill>
            <a:srgbClr val="FFFFFF"/>
          </a:solidFill>
          <a:ln w="22860">
            <a:solidFill>
              <a:srgbClr val="D8D4D4"/>
            </a:solidFill>
            <a:prstDash val="solid"/>
          </a:ln>
        </p:spPr>
      </p:sp>
      <p:sp>
        <p:nvSpPr>
          <p:cNvPr id="4" name="Shape 2"/>
          <p:cNvSpPr/>
          <p:nvPr/>
        </p:nvSpPr>
        <p:spPr>
          <a:xfrm>
            <a:off x="770930" y="1955959"/>
            <a:ext cx="91440" cy="4793813"/>
          </a:xfrm>
          <a:prstGeom prst="roundRect">
            <a:avLst>
              <a:gd name="adj" fmla="val 10000"/>
            </a:avLst>
          </a:prstGeom>
          <a:solidFill>
            <a:srgbClr val="2F3F86"/>
          </a:solidFill>
          <a:ln/>
        </p:spPr>
      </p:sp>
      <p:sp>
        <p:nvSpPr>
          <p:cNvPr id="5" name="Text 3"/>
          <p:cNvSpPr/>
          <p:nvPr/>
        </p:nvSpPr>
        <p:spPr>
          <a:xfrm>
            <a:off x="1083588" y="2177177"/>
            <a:ext cx="3236238"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1. La Elección Estratégica</a:t>
            </a:r>
            <a:endParaRPr lang="en-US" sz="1950" dirty="0"/>
          </a:p>
        </p:txBody>
      </p:sp>
      <p:sp>
        <p:nvSpPr>
          <p:cNvPr id="6" name="Text 4"/>
          <p:cNvSpPr/>
          <p:nvPr/>
        </p:nvSpPr>
        <p:spPr>
          <a:xfrm>
            <a:off x="1083588" y="2606397"/>
            <a:ext cx="3704273"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Saber cuándo usar SVG y cuándo usar formatos ráster (JPG/WebP) es la decisión técnica más importante que tomarás en el desarrollo frontend. Esta elección impacta directamente en la experiencia de usuario, el rendimiento del sitio y la percepción de calidad de tu producto.</a:t>
            </a:r>
            <a:endParaRPr lang="en-US" sz="1550" dirty="0"/>
          </a:p>
        </p:txBody>
      </p:sp>
      <p:sp>
        <p:nvSpPr>
          <p:cNvPr id="7" name="Text 5"/>
          <p:cNvSpPr/>
          <p:nvPr/>
        </p:nvSpPr>
        <p:spPr>
          <a:xfrm>
            <a:off x="1083588" y="4948238"/>
            <a:ext cx="3704273"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No es una cuestión de preferencias estéticas: es una decisión técnica con consecuencias medibles en métricas de negocio.</a:t>
            </a:r>
            <a:endParaRPr lang="en-US" sz="1550" dirty="0"/>
          </a:p>
        </p:txBody>
      </p:sp>
      <p:sp>
        <p:nvSpPr>
          <p:cNvPr id="8" name="Shape 6"/>
          <p:cNvSpPr/>
          <p:nvPr/>
        </p:nvSpPr>
        <p:spPr>
          <a:xfrm>
            <a:off x="5207437" y="1955959"/>
            <a:ext cx="4215408" cy="4793813"/>
          </a:xfrm>
          <a:prstGeom prst="roundRect">
            <a:avLst>
              <a:gd name="adj" fmla="val 2603"/>
            </a:avLst>
          </a:prstGeom>
          <a:solidFill>
            <a:srgbClr val="FFFFFF"/>
          </a:solidFill>
          <a:ln w="22860">
            <a:solidFill>
              <a:srgbClr val="D8D4D4"/>
            </a:solidFill>
            <a:prstDash val="solid"/>
          </a:ln>
        </p:spPr>
      </p:sp>
      <p:sp>
        <p:nvSpPr>
          <p:cNvPr id="9" name="Shape 7"/>
          <p:cNvSpPr/>
          <p:nvPr/>
        </p:nvSpPr>
        <p:spPr>
          <a:xfrm>
            <a:off x="5184577" y="1955959"/>
            <a:ext cx="91440" cy="4793813"/>
          </a:xfrm>
          <a:prstGeom prst="roundRect">
            <a:avLst>
              <a:gd name="adj" fmla="val 10000"/>
            </a:avLst>
          </a:prstGeom>
          <a:solidFill>
            <a:srgbClr val="2F3F86"/>
          </a:solidFill>
          <a:ln/>
        </p:spPr>
      </p:sp>
      <p:sp>
        <p:nvSpPr>
          <p:cNvPr id="10" name="Text 8"/>
          <p:cNvSpPr/>
          <p:nvPr/>
        </p:nvSpPr>
        <p:spPr>
          <a:xfrm>
            <a:off x="5497235" y="2177177"/>
            <a:ext cx="3704392" cy="620316"/>
          </a:xfrm>
          <a:prstGeom prst="rect">
            <a:avLst/>
          </a:prstGeom>
          <a:noFill/>
          <a:ln/>
        </p:spPr>
        <p:txBody>
          <a:bodyPr wrap="squar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2. Control Total para el Desarrollador</a:t>
            </a:r>
            <a:endParaRPr lang="en-US" sz="1950" dirty="0"/>
          </a:p>
        </p:txBody>
      </p:sp>
      <p:sp>
        <p:nvSpPr>
          <p:cNvPr id="11" name="Text 9"/>
          <p:cNvSpPr/>
          <p:nvPr/>
        </p:nvSpPr>
        <p:spPr>
          <a:xfrm>
            <a:off x="5497235" y="2916555"/>
            <a:ext cx="3704392" cy="158769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El formato SVG representa un cambio de paradigma: te permite manipular elementos gráficos (color, tamaño, forma, animación) directamente desde tu código, usando CSS y JavaScript estándar.</a:t>
            </a:r>
            <a:endParaRPr lang="en-US" sz="1550" dirty="0"/>
          </a:p>
        </p:txBody>
      </p:sp>
      <p:sp>
        <p:nvSpPr>
          <p:cNvPr id="12" name="Text 10"/>
          <p:cNvSpPr/>
          <p:nvPr/>
        </p:nvSpPr>
        <p:spPr>
          <a:xfrm>
            <a:off x="5497235" y="4623316"/>
            <a:ext cx="3704392" cy="190523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Ya no dependes completamente del diseñador gráfico para cada ajuste visual. Puedes implementar temas dinámicos, cambios de color en tiempo real y adaptación responsive sin generar múltiples versiones de cada imagen.</a:t>
            </a:r>
            <a:endParaRPr lang="en-US" sz="1550" dirty="0"/>
          </a:p>
        </p:txBody>
      </p:sp>
      <p:sp>
        <p:nvSpPr>
          <p:cNvPr id="13" name="Shape 11"/>
          <p:cNvSpPr/>
          <p:nvPr/>
        </p:nvSpPr>
        <p:spPr>
          <a:xfrm>
            <a:off x="9621203" y="1955959"/>
            <a:ext cx="4215289" cy="4793813"/>
          </a:xfrm>
          <a:prstGeom prst="roundRect">
            <a:avLst>
              <a:gd name="adj" fmla="val 2603"/>
            </a:avLst>
          </a:prstGeom>
          <a:solidFill>
            <a:srgbClr val="FFFFFF"/>
          </a:solidFill>
          <a:ln w="22860">
            <a:solidFill>
              <a:srgbClr val="D8D4D4"/>
            </a:solidFill>
            <a:prstDash val="solid"/>
          </a:ln>
        </p:spPr>
      </p:sp>
      <p:sp>
        <p:nvSpPr>
          <p:cNvPr id="14" name="Shape 12"/>
          <p:cNvSpPr/>
          <p:nvPr/>
        </p:nvSpPr>
        <p:spPr>
          <a:xfrm>
            <a:off x="9598343" y="1955959"/>
            <a:ext cx="91440" cy="4793813"/>
          </a:xfrm>
          <a:prstGeom prst="roundRect">
            <a:avLst>
              <a:gd name="adj" fmla="val 10000"/>
            </a:avLst>
          </a:prstGeom>
          <a:solidFill>
            <a:srgbClr val="2F3F86"/>
          </a:solidFill>
          <a:ln/>
        </p:spPr>
      </p:sp>
      <p:sp>
        <p:nvSpPr>
          <p:cNvPr id="15" name="Text 13"/>
          <p:cNvSpPr/>
          <p:nvPr/>
        </p:nvSpPr>
        <p:spPr>
          <a:xfrm>
            <a:off x="9911001" y="2177177"/>
            <a:ext cx="3704273" cy="620316"/>
          </a:xfrm>
          <a:prstGeom prst="rect">
            <a:avLst/>
          </a:prstGeom>
          <a:noFill/>
          <a:ln/>
        </p:spPr>
        <p:txBody>
          <a:bodyPr wrap="squar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3. Desarrollador Full Stack Completo</a:t>
            </a:r>
            <a:endParaRPr lang="en-US" sz="1950" dirty="0"/>
          </a:p>
        </p:txBody>
      </p:sp>
      <p:sp>
        <p:nvSpPr>
          <p:cNvPr id="16" name="Text 14"/>
          <p:cNvSpPr/>
          <p:nvPr/>
        </p:nvSpPr>
        <p:spPr>
          <a:xfrm>
            <a:off x="9911001" y="2916555"/>
            <a:ext cx="3704273" cy="2222778"/>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Un desarrollador que no sabe optimizar imágenes correctamente es un desarrollador incompleto. El conocimiento técnico de formatos de imagen, optimización y rendimiento visual es tan fundamental como conocer bases de datos o arquitectura de software.</a:t>
            </a:r>
            <a:endParaRPr lang="en-US" sz="1550" dirty="0"/>
          </a:p>
        </p:txBody>
      </p:sp>
      <p:sp>
        <p:nvSpPr>
          <p:cNvPr id="17" name="Text 15"/>
          <p:cNvSpPr/>
          <p:nvPr/>
        </p:nvSpPr>
        <p:spPr>
          <a:xfrm>
            <a:off x="9911001" y="5258395"/>
            <a:ext cx="3704273"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En el desarrollo web moderno, donde la experiencia de usuario es primordial, dominar estos conceptos te convierte en un profesional más completo y valioso.</a:t>
            </a:r>
            <a:endParaRPr lang="en-US" sz="1550" dirty="0"/>
          </a:p>
        </p:txBody>
      </p:sp>
      <p:sp>
        <p:nvSpPr>
          <p:cNvPr id="18" name="Text 16"/>
          <p:cNvSpPr/>
          <p:nvPr/>
        </p:nvSpPr>
        <p:spPr>
          <a:xfrm>
            <a:off x="793790" y="6973014"/>
            <a:ext cx="13042821"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Siguiente sesión:</a:t>
            </a:r>
            <a:r>
              <a:rPr lang="en-US" sz="1550" dirty="0">
                <a:solidFill>
                  <a:srgbClr val="000000"/>
                </a:solidFill>
                <a:latin typeface="Source Sans 3" pitchFamily="34" charset="0"/>
                <a:ea typeface="Source Sans 3" pitchFamily="34" charset="-122"/>
                <a:cs typeface="Source Sans 3" pitchFamily="34" charset="-120"/>
              </a:rPr>
              <a:t> Profundizaremos en técnicas avanzadas de optimización, herramientas de compresión y estrategias de carga progresiva de imágenes.</a:t>
            </a:r>
            <a:endParaRPr lang="en-US" sz="1550" dirty="0"/>
          </a:p>
        </p:txBody>
      </p:sp>
      <p:pic>
        <p:nvPicPr>
          <p:cNvPr id="19" name="Image 9"/>
          <p:cNvPicPr>
            <a:picLocks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563594" y="282535"/>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60227"/>
            <a:ext cx="6518315"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El Problema de la Nitidez</a:t>
            </a:r>
            <a:endParaRPr lang="en-US" sz="3900" dirty="0"/>
          </a:p>
        </p:txBody>
      </p:sp>
      <p:sp>
        <p:nvSpPr>
          <p:cNvPr id="3" name="Text 1"/>
          <p:cNvSpPr/>
          <p:nvPr/>
        </p:nvSpPr>
        <p:spPr>
          <a:xfrm>
            <a:off x="793790" y="197631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Montserrat Bold" pitchFamily="34" charset="0"/>
                <a:ea typeface="Montserrat Bold" pitchFamily="34" charset="-122"/>
                <a:cs typeface="Montserrat Bold" pitchFamily="34" charset="-120"/>
              </a:rPr>
              <a:t>El Escenario Típico</a:t>
            </a:r>
            <a:endParaRPr lang="en-US" sz="2300" dirty="0"/>
          </a:p>
        </p:txBody>
      </p:sp>
      <p:sp>
        <p:nvSpPr>
          <p:cNvPr id="4" name="Text 2"/>
          <p:cNvSpPr/>
          <p:nvPr/>
        </p:nvSpPr>
        <p:spPr>
          <a:xfrm>
            <a:off x="793790" y="2546747"/>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Has escrito el código HTML y CSS perfecto. Tu sitio web funciona impecablemente en tu entorno de desarrollo. Las pruebas locales son exitosas y el cliente aprueba el diseño inicial en tu portátil.</a:t>
            </a:r>
            <a:endParaRPr lang="en-US" sz="1550" dirty="0"/>
          </a:p>
        </p:txBody>
      </p:sp>
      <p:sp>
        <p:nvSpPr>
          <p:cNvPr id="5" name="Text 3"/>
          <p:cNvSpPr/>
          <p:nvPr/>
        </p:nvSpPr>
        <p:spPr>
          <a:xfrm>
            <a:off x="793790" y="3677960"/>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Pero entonces llega el momento de la verdad: el cliente abre el sitio en su iPhone. El logo, que se veía perfectamente nítido en tu laptop antigua, ahora aparece pixelado, borroso y completamente inaceptable. ¿Qué ha fallado?</a:t>
            </a:r>
            <a:endParaRPr lang="en-US" sz="1550" dirty="0"/>
          </a:p>
        </p:txBody>
      </p:sp>
      <p:sp>
        <p:nvSpPr>
          <p:cNvPr id="6" name="Text 4"/>
          <p:cNvSpPr/>
          <p:nvPr/>
        </p:nvSpPr>
        <p:spPr>
          <a:xfrm>
            <a:off x="793790" y="4828937"/>
            <a:ext cx="2567464"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La Verdadera Causa</a:t>
            </a:r>
            <a:endParaRPr lang="en-US" sz="1950" dirty="0"/>
          </a:p>
        </p:txBody>
      </p:sp>
      <p:sp>
        <p:nvSpPr>
          <p:cNvPr id="7" name="Text 5"/>
          <p:cNvSpPr/>
          <p:nvPr/>
        </p:nvSpPr>
        <p:spPr>
          <a:xfrm>
            <a:off x="793790" y="5337453"/>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No es tu código. No es un bug. Es tu </a:t>
            </a:r>
            <a:r>
              <a:rPr lang="en-US" sz="1550" b="1" dirty="0">
                <a:solidFill>
                  <a:srgbClr val="000000"/>
                </a:solidFill>
                <a:latin typeface="Source Sans 3" pitchFamily="34" charset="0"/>
                <a:ea typeface="Source Sans 3" pitchFamily="34" charset="-122"/>
                <a:cs typeface="Source Sans 3" pitchFamily="34" charset="-120"/>
              </a:rPr>
              <a:t>activo gráfico</a:t>
            </a:r>
            <a:r>
              <a:rPr lang="en-US" sz="1550" dirty="0">
                <a:solidFill>
                  <a:srgbClr val="000000"/>
                </a:solidFill>
                <a:latin typeface="Source Sans 3" pitchFamily="34" charset="0"/>
                <a:ea typeface="Source Sans 3" pitchFamily="34" charset="-122"/>
                <a:cs typeface="Source Sans 3" pitchFamily="34" charset="-120"/>
              </a:rPr>
              <a:t>. Usaste un Mapa de Bits donde debiste usar un Vector. Esta decisión aparentemente simple destruye por completo la experiencia de usuario.</a:t>
            </a:r>
            <a:endParaRPr lang="en-US" sz="1550" dirty="0"/>
          </a:p>
        </p:txBody>
      </p:sp>
      <p:pic>
        <p:nvPicPr>
          <p:cNvPr id="8" name="Image 0" descr="preencoded.png"/>
          <p:cNvPicPr>
            <a:picLocks noChangeAspect="1"/>
          </p:cNvPicPr>
          <p:nvPr/>
        </p:nvPicPr>
        <p:blipFill>
          <a:blip r:embed="rId3"/>
          <a:stretch>
            <a:fillRect/>
          </a:stretch>
        </p:blipFill>
        <p:spPr>
          <a:xfrm>
            <a:off x="8917543" y="2001203"/>
            <a:ext cx="4926568" cy="3443288"/>
          </a:xfrm>
          <a:prstGeom prst="rect">
            <a:avLst/>
          </a:prstGeom>
        </p:spPr>
      </p:pic>
      <p:sp>
        <p:nvSpPr>
          <p:cNvPr id="9" name="Shape 6"/>
          <p:cNvSpPr/>
          <p:nvPr/>
        </p:nvSpPr>
        <p:spPr>
          <a:xfrm>
            <a:off x="8917543" y="5667732"/>
            <a:ext cx="4926568" cy="1478280"/>
          </a:xfrm>
          <a:prstGeom prst="roundRect">
            <a:avLst>
              <a:gd name="adj" fmla="val 619"/>
            </a:avLst>
          </a:prstGeom>
          <a:solidFill>
            <a:srgbClr val="C6CDEB"/>
          </a:solidFill>
          <a:ln/>
        </p:spPr>
      </p:sp>
      <p:pic>
        <p:nvPicPr>
          <p:cNvPr id="10" name="Image 1" descr="preencoded.png"/>
          <p:cNvPicPr>
            <a:picLocks noChangeAspect="1"/>
          </p:cNvPicPr>
          <p:nvPr/>
        </p:nvPicPr>
        <p:blipFill>
          <a:blip r:embed="rId4"/>
          <a:stretch>
            <a:fillRect/>
          </a:stretch>
        </p:blipFill>
        <p:spPr>
          <a:xfrm>
            <a:off x="9115901" y="5963007"/>
            <a:ext cx="248007" cy="198358"/>
          </a:xfrm>
          <a:prstGeom prst="rect">
            <a:avLst/>
          </a:prstGeom>
        </p:spPr>
      </p:pic>
      <p:sp>
        <p:nvSpPr>
          <p:cNvPr id="11" name="Text 7"/>
          <p:cNvSpPr/>
          <p:nvPr/>
        </p:nvSpPr>
        <p:spPr>
          <a:xfrm>
            <a:off x="9562267" y="5915620"/>
            <a:ext cx="4083487"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Impacto Real:</a:t>
            </a:r>
            <a:r>
              <a:rPr lang="en-US" sz="1550" dirty="0">
                <a:solidFill>
                  <a:srgbClr val="000000"/>
                </a:solidFill>
                <a:latin typeface="Source Sans 3" pitchFamily="34" charset="0"/>
                <a:ea typeface="Source Sans 3" pitchFamily="34" charset="-122"/>
                <a:cs typeface="Source Sans 3" pitchFamily="34" charset="-120"/>
              </a:rPr>
              <a:t> Elegir incorrectamente entre JPG y SVG puede arruinar meses de trabajo de desarrollo impecable.</a:t>
            </a:r>
            <a:endParaRPr lang="en-US" sz="1550" dirty="0"/>
          </a:p>
        </p:txBody>
      </p:sp>
      <p:pic>
        <p:nvPicPr>
          <p:cNvPr id="12" name="Image 9"/>
          <p:cNvPicPr>
            <a:picLocks noChangeArrowheads="1"/>
          </p:cNvPicPr>
          <p:nvPr/>
        </p:nvPicPr>
        <p:blipFill>
          <a:blip r:embed="rId5">
            <a:duotone>
              <a:prstClr val="black"/>
              <a:schemeClr val="accent5">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784311" y="282535"/>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6997"/>
            <a:ext cx="9271873"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La Batalla Técnica: Ráster vs. Vector</a:t>
            </a:r>
            <a:endParaRPr lang="en-US" sz="3900" dirty="0"/>
          </a:p>
        </p:txBody>
      </p:sp>
      <p:sp>
        <p:nvSpPr>
          <p:cNvPr id="3" name="Text 1"/>
          <p:cNvSpPr/>
          <p:nvPr/>
        </p:nvSpPr>
        <p:spPr>
          <a:xfrm>
            <a:off x="793790" y="1753910"/>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No estamos hablando de arte abstracto. Estamos hablando de </a:t>
            </a:r>
            <a:r>
              <a:rPr lang="en-US" sz="1550" b="1" dirty="0">
                <a:solidFill>
                  <a:srgbClr val="000000"/>
                </a:solidFill>
                <a:latin typeface="Source Sans 3" pitchFamily="34" charset="0"/>
                <a:ea typeface="Source Sans 3" pitchFamily="34" charset="-122"/>
                <a:cs typeface="Source Sans 3" pitchFamily="34" charset="-120"/>
              </a:rPr>
              <a:t>comunicación visual técnica</a:t>
            </a:r>
            <a:r>
              <a:rPr lang="en-US" sz="1550" dirty="0">
                <a:solidFill>
                  <a:srgbClr val="000000"/>
                </a:solidFill>
                <a:latin typeface="Source Sans 3" pitchFamily="34" charset="0"/>
                <a:ea typeface="Source Sans 3" pitchFamily="34" charset="-122"/>
                <a:cs typeface="Source Sans 3" pitchFamily="34" charset="-120"/>
              </a:rPr>
              <a:t> que impacta directamente en la calidad de tu producto final.</a:t>
            </a:r>
            <a:endParaRPr lang="en-US" sz="1550" dirty="0"/>
          </a:p>
        </p:txBody>
      </p:sp>
      <p:sp>
        <p:nvSpPr>
          <p:cNvPr id="4" name="Shape 2"/>
          <p:cNvSpPr/>
          <p:nvPr/>
        </p:nvSpPr>
        <p:spPr>
          <a:xfrm>
            <a:off x="793790" y="2294692"/>
            <a:ext cx="6422231" cy="5197912"/>
          </a:xfrm>
          <a:prstGeom prst="roundRect">
            <a:avLst>
              <a:gd name="adj" fmla="val 176"/>
            </a:avLst>
          </a:prstGeom>
          <a:solidFill>
            <a:srgbClr val="F2EEEE"/>
          </a:solidFill>
          <a:ln w="22860">
            <a:solidFill>
              <a:srgbClr val="D8D4D4"/>
            </a:solidFill>
            <a:prstDash val="solid"/>
          </a:ln>
        </p:spPr>
      </p:sp>
      <p:sp>
        <p:nvSpPr>
          <p:cNvPr id="5" name="Shape 3"/>
          <p:cNvSpPr/>
          <p:nvPr/>
        </p:nvSpPr>
        <p:spPr>
          <a:xfrm>
            <a:off x="1015008" y="2515910"/>
            <a:ext cx="595313" cy="595313"/>
          </a:xfrm>
          <a:prstGeom prst="roundRect">
            <a:avLst>
              <a:gd name="adj" fmla="val 15358451"/>
            </a:avLst>
          </a:prstGeom>
          <a:solidFill>
            <a:srgbClr val="2F3F86"/>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78719" y="2679502"/>
            <a:ext cx="267891" cy="267891"/>
          </a:xfrm>
          <a:prstGeom prst="rect">
            <a:avLst/>
          </a:prstGeom>
        </p:spPr>
      </p:pic>
      <p:sp>
        <p:nvSpPr>
          <p:cNvPr id="7" name="Text 4"/>
          <p:cNvSpPr/>
          <p:nvPr/>
        </p:nvSpPr>
        <p:spPr>
          <a:xfrm>
            <a:off x="1015008" y="3309580"/>
            <a:ext cx="276332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Mapa de Bits (Ráster)</a:t>
            </a:r>
            <a:endParaRPr lang="en-US" sz="1950" dirty="0"/>
          </a:p>
        </p:txBody>
      </p:sp>
      <p:sp>
        <p:nvSpPr>
          <p:cNvPr id="8" name="Text 5"/>
          <p:cNvSpPr/>
          <p:nvPr/>
        </p:nvSpPr>
        <p:spPr>
          <a:xfrm>
            <a:off x="1015008" y="3738801"/>
            <a:ext cx="5979795"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Definición técnica:</a:t>
            </a:r>
            <a:r>
              <a:rPr lang="en-US" sz="1550" dirty="0">
                <a:solidFill>
                  <a:srgbClr val="000000"/>
                </a:solidFill>
                <a:latin typeface="Source Sans 3" pitchFamily="34" charset="0"/>
                <a:ea typeface="Source Sans 3" pitchFamily="34" charset="-122"/>
                <a:cs typeface="Source Sans 3" pitchFamily="34" charset="-120"/>
              </a:rPr>
              <a:t> Una matriz bidimensional de píxeles, donde cada píxel almacena información de color específica.</a:t>
            </a:r>
            <a:endParaRPr lang="en-US" sz="1550" dirty="0"/>
          </a:p>
        </p:txBody>
      </p:sp>
      <p:sp>
        <p:nvSpPr>
          <p:cNvPr id="9" name="Text 6"/>
          <p:cNvSpPr/>
          <p:nvPr/>
        </p:nvSpPr>
        <p:spPr>
          <a:xfrm>
            <a:off x="1015008" y="4492942"/>
            <a:ext cx="5979795"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Formatos comunes:</a:t>
            </a:r>
            <a:r>
              <a:rPr lang="en-US" sz="1550" dirty="0">
                <a:solidFill>
                  <a:srgbClr val="000000"/>
                </a:solidFill>
                <a:latin typeface="Source Sans 3" pitchFamily="34" charset="0"/>
                <a:ea typeface="Source Sans 3" pitchFamily="34" charset="-122"/>
                <a:cs typeface="Source Sans 3" pitchFamily="34" charset="-120"/>
              </a:rPr>
              <a:t> JPG, PNG, GIF, WebP</a:t>
            </a:r>
            <a:endParaRPr lang="en-US" sz="1550" dirty="0"/>
          </a:p>
        </p:txBody>
      </p:sp>
      <p:sp>
        <p:nvSpPr>
          <p:cNvPr id="10" name="Text 7"/>
          <p:cNvSpPr/>
          <p:nvPr/>
        </p:nvSpPr>
        <p:spPr>
          <a:xfrm>
            <a:off x="1015008" y="4929545"/>
            <a:ext cx="5979795"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Limitación crítica:</a:t>
            </a:r>
            <a:r>
              <a:rPr lang="en-US" sz="1550" dirty="0">
                <a:solidFill>
                  <a:srgbClr val="000000"/>
                </a:solidFill>
                <a:latin typeface="Source Sans 3" pitchFamily="34" charset="0"/>
                <a:ea typeface="Source Sans 3" pitchFamily="34" charset="-122"/>
                <a:cs typeface="Source Sans 3" pitchFamily="34" charset="-120"/>
              </a:rPr>
              <a:t> Al escalar, se produce pixelación porque estás multiplicando cuadraditos existentes, no regenerando información.</a:t>
            </a:r>
            <a:endParaRPr lang="en-US" sz="1550" dirty="0"/>
          </a:p>
        </p:txBody>
      </p:sp>
      <p:sp>
        <p:nvSpPr>
          <p:cNvPr id="11" name="Text 8"/>
          <p:cNvSpPr/>
          <p:nvPr/>
        </p:nvSpPr>
        <p:spPr>
          <a:xfrm>
            <a:off x="1015008" y="5683687"/>
            <a:ext cx="5979795"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Caso de uso:</a:t>
            </a:r>
            <a:r>
              <a:rPr lang="en-US" sz="1550" dirty="0">
                <a:solidFill>
                  <a:srgbClr val="000000"/>
                </a:solidFill>
                <a:latin typeface="Source Sans 3" pitchFamily="34" charset="0"/>
                <a:ea typeface="Source Sans 3" pitchFamily="34" charset="-122"/>
                <a:cs typeface="Source Sans 3" pitchFamily="34" charset="-120"/>
              </a:rPr>
              <a:t> Fotografías, texturas complejas, imágenes con degradados fotorrealistas.</a:t>
            </a:r>
            <a:endParaRPr lang="en-US" sz="1550" dirty="0"/>
          </a:p>
        </p:txBody>
      </p:sp>
      <p:sp>
        <p:nvSpPr>
          <p:cNvPr id="12" name="Shape 9"/>
          <p:cNvSpPr/>
          <p:nvPr/>
        </p:nvSpPr>
        <p:spPr>
          <a:xfrm>
            <a:off x="7414379" y="2294692"/>
            <a:ext cx="6422231" cy="5197912"/>
          </a:xfrm>
          <a:prstGeom prst="roundRect">
            <a:avLst>
              <a:gd name="adj" fmla="val 176"/>
            </a:avLst>
          </a:prstGeom>
          <a:solidFill>
            <a:srgbClr val="F2EEEE"/>
          </a:solidFill>
          <a:ln w="22860">
            <a:solidFill>
              <a:srgbClr val="D8D4D4"/>
            </a:solidFill>
            <a:prstDash val="solid"/>
          </a:ln>
        </p:spPr>
      </p:sp>
      <p:sp>
        <p:nvSpPr>
          <p:cNvPr id="13" name="Shape 10"/>
          <p:cNvSpPr/>
          <p:nvPr/>
        </p:nvSpPr>
        <p:spPr>
          <a:xfrm>
            <a:off x="7635597" y="2515910"/>
            <a:ext cx="595313" cy="595313"/>
          </a:xfrm>
          <a:prstGeom prst="roundRect">
            <a:avLst>
              <a:gd name="adj" fmla="val 15358451"/>
            </a:avLst>
          </a:prstGeom>
          <a:solidFill>
            <a:srgbClr val="2F3F86"/>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799308" y="2679502"/>
            <a:ext cx="267891" cy="267891"/>
          </a:xfrm>
          <a:prstGeom prst="rect">
            <a:avLst/>
          </a:prstGeom>
        </p:spPr>
      </p:pic>
      <p:sp>
        <p:nvSpPr>
          <p:cNvPr id="15" name="Text 11"/>
          <p:cNvSpPr/>
          <p:nvPr/>
        </p:nvSpPr>
        <p:spPr>
          <a:xfrm>
            <a:off x="7635597" y="330958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Vector (SVG)</a:t>
            </a:r>
            <a:endParaRPr lang="en-US" sz="1950" dirty="0"/>
          </a:p>
        </p:txBody>
      </p:sp>
      <p:sp>
        <p:nvSpPr>
          <p:cNvPr id="16" name="Text 12"/>
          <p:cNvSpPr/>
          <p:nvPr/>
        </p:nvSpPr>
        <p:spPr>
          <a:xfrm>
            <a:off x="7635597" y="3738801"/>
            <a:ext cx="5979795"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Definición técnica:</a:t>
            </a:r>
            <a:r>
              <a:rPr lang="en-US" sz="1550" dirty="0">
                <a:solidFill>
                  <a:srgbClr val="000000"/>
                </a:solidFill>
                <a:latin typeface="Source Sans 3" pitchFamily="34" charset="0"/>
                <a:ea typeface="Source Sans 3" pitchFamily="34" charset="-122"/>
                <a:cs typeface="Source Sans 3" pitchFamily="34" charset="-120"/>
              </a:rPr>
              <a:t> Representación matemática mediante ecuaciones de Bézier que definen líneas, curvas y formas geométricas.</a:t>
            </a:r>
            <a:endParaRPr lang="en-US" sz="1550" dirty="0"/>
          </a:p>
        </p:txBody>
      </p:sp>
      <p:sp>
        <p:nvSpPr>
          <p:cNvPr id="17" name="Text 13"/>
          <p:cNvSpPr/>
          <p:nvPr/>
        </p:nvSpPr>
        <p:spPr>
          <a:xfrm>
            <a:off x="7635597" y="4492942"/>
            <a:ext cx="5979795"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Secreto para desarrolladores:</a:t>
            </a:r>
            <a:r>
              <a:rPr lang="en-US" sz="1550" dirty="0">
                <a:solidFill>
                  <a:srgbClr val="000000"/>
                </a:solidFill>
                <a:latin typeface="Source Sans 3" pitchFamily="34" charset="0"/>
                <a:ea typeface="Source Sans 3" pitchFamily="34" charset="-122"/>
                <a:cs typeface="Source Sans 3" pitchFamily="34" charset="-120"/>
              </a:rPr>
              <a:t> Un SVG es código XML puro. Puedes manipularlo con JavaScript, cambiar colores con CSS y modificar formas dinámicamente.</a:t>
            </a:r>
            <a:endParaRPr lang="en-US" sz="1550" dirty="0"/>
          </a:p>
        </p:txBody>
      </p:sp>
      <p:sp>
        <p:nvSpPr>
          <p:cNvPr id="18" name="Text 14"/>
          <p:cNvSpPr/>
          <p:nvPr/>
        </p:nvSpPr>
        <p:spPr>
          <a:xfrm>
            <a:off x="7635597" y="5564624"/>
            <a:ext cx="5979795"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Virtud fundamental:</a:t>
            </a:r>
            <a:r>
              <a:rPr lang="en-US" sz="1550" dirty="0">
                <a:solidFill>
                  <a:srgbClr val="000000"/>
                </a:solidFill>
                <a:latin typeface="Source Sans 3" pitchFamily="34" charset="0"/>
                <a:ea typeface="Source Sans 3" pitchFamily="34" charset="-122"/>
                <a:cs typeface="Source Sans 3" pitchFamily="34" charset="-120"/>
              </a:rPr>
              <a:t> Resolución infinita. Se mantiene perfectamente nítido en cualquier tamaño, desde un favicon de 16px hasta un billboard de 10 metros.</a:t>
            </a:r>
            <a:endParaRPr lang="en-US" sz="1550" dirty="0"/>
          </a:p>
        </p:txBody>
      </p:sp>
      <p:sp>
        <p:nvSpPr>
          <p:cNvPr id="19" name="Text 15"/>
          <p:cNvSpPr/>
          <p:nvPr/>
        </p:nvSpPr>
        <p:spPr>
          <a:xfrm>
            <a:off x="7635597" y="6636306"/>
            <a:ext cx="5979795"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Caso de uso:</a:t>
            </a:r>
            <a:r>
              <a:rPr lang="en-US" sz="1550" dirty="0">
                <a:solidFill>
                  <a:srgbClr val="000000"/>
                </a:solidFill>
                <a:latin typeface="Source Sans 3" pitchFamily="34" charset="0"/>
                <a:ea typeface="Source Sans 3" pitchFamily="34" charset="-122"/>
                <a:cs typeface="Source Sans 3" pitchFamily="34" charset="-120"/>
              </a:rPr>
              <a:t> Logos, iconos, ilustraciones geométricas, interfaces de usuario.</a:t>
            </a:r>
            <a:endParaRPr lang="en-US" sz="1550" dirty="0"/>
          </a:p>
        </p:txBody>
      </p:sp>
      <p:pic>
        <p:nvPicPr>
          <p:cNvPr id="20" name="Image 9"/>
          <p:cNvPicPr>
            <a:picLocks noChangeArrowheads="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58187" y="282535"/>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284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Analogía: La Pizza Congelada vs. La Receta</a:t>
            </a:r>
            <a:endParaRPr lang="en-US" sz="3900" dirty="0"/>
          </a:p>
        </p:txBody>
      </p:sp>
      <p:pic>
        <p:nvPicPr>
          <p:cNvPr id="4" name="Image 1" descr="preencoded.png"/>
          <p:cNvPicPr>
            <a:picLocks noChangeAspect="1"/>
          </p:cNvPicPr>
          <p:nvPr/>
        </p:nvPicPr>
        <p:blipFill>
          <a:blip r:embed="rId4"/>
          <a:stretch>
            <a:fillRect/>
          </a:stretch>
        </p:blipFill>
        <p:spPr>
          <a:xfrm>
            <a:off x="793790" y="2351008"/>
            <a:ext cx="992267" cy="2215158"/>
          </a:xfrm>
          <a:prstGeom prst="rect">
            <a:avLst/>
          </a:prstGeom>
        </p:spPr>
      </p:pic>
      <p:sp>
        <p:nvSpPr>
          <p:cNvPr id="5" name="Text 1"/>
          <p:cNvSpPr/>
          <p:nvPr/>
        </p:nvSpPr>
        <p:spPr>
          <a:xfrm>
            <a:off x="1984415" y="2549366"/>
            <a:ext cx="4115038"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Mapa de Bits = Pizza Congelada</a:t>
            </a:r>
            <a:endParaRPr lang="en-US" sz="1950" dirty="0"/>
          </a:p>
        </p:txBody>
      </p:sp>
      <p:sp>
        <p:nvSpPr>
          <p:cNvPr id="6" name="Text 2"/>
          <p:cNvSpPr/>
          <p:nvPr/>
        </p:nvSpPr>
        <p:spPr>
          <a:xfrm>
            <a:off x="1984415" y="2978587"/>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Ya está completamente fabricada y empaquetada. No puedes modificar los ingredientes. No puedes cambiar el tamaño del pepperoni.</a:t>
            </a:r>
            <a:endParaRPr lang="en-US" sz="1550" dirty="0"/>
          </a:p>
        </p:txBody>
      </p:sp>
      <p:sp>
        <p:nvSpPr>
          <p:cNvPr id="7" name="Text 3"/>
          <p:cNvSpPr/>
          <p:nvPr/>
        </p:nvSpPr>
        <p:spPr>
          <a:xfrm>
            <a:off x="1984415" y="3732728"/>
            <a:ext cx="6365796"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Si intentas estirarla para alimentar a más personas, se rompe y pierde toda su calidad. Solo puedes recalentarla tal como está.</a:t>
            </a:r>
            <a:endParaRPr lang="en-US" sz="1550" dirty="0"/>
          </a:p>
        </p:txBody>
      </p:sp>
      <p:pic>
        <p:nvPicPr>
          <p:cNvPr id="8" name="Image 2" descr="preencoded.png"/>
          <p:cNvPicPr>
            <a:picLocks noChangeAspect="1"/>
          </p:cNvPicPr>
          <p:nvPr/>
        </p:nvPicPr>
        <p:blipFill>
          <a:blip r:embed="rId5"/>
          <a:stretch>
            <a:fillRect/>
          </a:stretch>
        </p:blipFill>
        <p:spPr>
          <a:xfrm>
            <a:off x="793790" y="4566166"/>
            <a:ext cx="992267" cy="2850237"/>
          </a:xfrm>
          <a:prstGeom prst="rect">
            <a:avLst/>
          </a:prstGeom>
        </p:spPr>
      </p:pic>
      <p:sp>
        <p:nvSpPr>
          <p:cNvPr id="9" name="Text 4"/>
          <p:cNvSpPr/>
          <p:nvPr/>
        </p:nvSpPr>
        <p:spPr>
          <a:xfrm>
            <a:off x="1984415" y="4764524"/>
            <a:ext cx="3555921"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Vector = La Receta de Pizza</a:t>
            </a:r>
            <a:endParaRPr lang="en-US" sz="1950" dirty="0"/>
          </a:p>
        </p:txBody>
      </p:sp>
      <p:sp>
        <p:nvSpPr>
          <p:cNvPr id="10" name="Text 5"/>
          <p:cNvSpPr/>
          <p:nvPr/>
        </p:nvSpPr>
        <p:spPr>
          <a:xfrm>
            <a:off x="1984415" y="5193744"/>
            <a:ext cx="636579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Tienes la fórmula completa con todas las instrucciones. Si necesitas una pizza para dos personas o para veinte, simplemente ajustas las cantidades proporcionalmente.</a:t>
            </a:r>
            <a:endParaRPr lang="en-US" sz="1550" dirty="0"/>
          </a:p>
        </p:txBody>
      </p:sp>
      <p:sp>
        <p:nvSpPr>
          <p:cNvPr id="11" name="Text 6"/>
          <p:cNvSpPr/>
          <p:nvPr/>
        </p:nvSpPr>
        <p:spPr>
          <a:xfrm>
            <a:off x="1984415" y="6265426"/>
            <a:ext cx="636579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Cada vez que la preparas, sale fresca, perfecta y adaptada exactamente a tus necesidades. Como programador, siempre prefieres tener el código fuente (la receta) en lugar del ejecutable compilado (la pizza congelada).</a:t>
            </a:r>
            <a:endParaRPr lang="en-US" sz="1550" dirty="0"/>
          </a:p>
        </p:txBody>
      </p:sp>
      <p:pic>
        <p:nvPicPr>
          <p:cNvPr id="12" name="Image 9"/>
          <p:cNvPicPr>
            <a:picLocks noChangeArrowheads="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6656" y="290363"/>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55308"/>
            <a:ext cx="9063990"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Performance: El Peso de la Imagen</a:t>
            </a:r>
            <a:endParaRPr lang="en-US" sz="3900" dirty="0"/>
          </a:p>
        </p:txBody>
      </p:sp>
      <p:sp>
        <p:nvSpPr>
          <p:cNvPr id="3" name="Text 1"/>
          <p:cNvSpPr/>
          <p:nvPr/>
        </p:nvSpPr>
        <p:spPr>
          <a:xfrm>
            <a:off x="793790" y="1671399"/>
            <a:ext cx="5059680"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Montserrat Bold" pitchFamily="34" charset="0"/>
                <a:ea typeface="Montserrat Bold" pitchFamily="34" charset="-122"/>
                <a:cs typeface="Montserrat Bold" pitchFamily="34" charset="-120"/>
              </a:rPr>
              <a:t>El Impacto en Rendimiento Web</a:t>
            </a:r>
            <a:endParaRPr lang="en-US" sz="2300" dirty="0"/>
          </a:p>
        </p:txBody>
      </p:sp>
      <p:sp>
        <p:nvSpPr>
          <p:cNvPr id="4" name="Text 2"/>
          <p:cNvSpPr/>
          <p:nvPr/>
        </p:nvSpPr>
        <p:spPr>
          <a:xfrm>
            <a:off x="793790" y="2241828"/>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Según los estudios de Google Web Vitals, las imágenes no optimizadas son la causa número uno de lentitud en sitios web modernos. Este no es un problema menor de optimización: es un factor crítico de conversión.</a:t>
            </a:r>
            <a:endParaRPr lang="en-US" sz="1550" dirty="0"/>
          </a:p>
        </p:txBody>
      </p:sp>
      <p:sp>
        <p:nvSpPr>
          <p:cNvPr id="5" name="Text 3"/>
          <p:cNvSpPr/>
          <p:nvPr/>
        </p:nvSpPr>
        <p:spPr>
          <a:xfrm>
            <a:off x="793790" y="3392805"/>
            <a:ext cx="353544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La Regla de los 3 Segundos</a:t>
            </a:r>
            <a:endParaRPr lang="en-US" sz="1950" dirty="0"/>
          </a:p>
        </p:txBody>
      </p:sp>
      <p:sp>
        <p:nvSpPr>
          <p:cNvPr id="6" name="Text 4"/>
          <p:cNvSpPr/>
          <p:nvPr/>
        </p:nvSpPr>
        <p:spPr>
          <a:xfrm>
            <a:off x="793790" y="3901321"/>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Los datos son brutalmente claros: si tu sitio web tarda más de 3 segundos en cargar completamente (frecuentemente debido al uso de archivos PNG pesados sin comprimir), pierdes automáticamente al </a:t>
            </a:r>
            <a:r>
              <a:rPr lang="en-US" sz="1550" b="1" dirty="0">
                <a:solidFill>
                  <a:srgbClr val="000000"/>
                </a:solidFill>
                <a:latin typeface="Source Sans 3" pitchFamily="34" charset="0"/>
                <a:ea typeface="Source Sans 3" pitchFamily="34" charset="-122"/>
                <a:cs typeface="Source Sans 3" pitchFamily="34" charset="-120"/>
              </a:rPr>
              <a:t>50% de usuarios móviles</a:t>
            </a:r>
            <a:r>
              <a:rPr lang="en-US" sz="1550" dirty="0">
                <a:solidFill>
                  <a:srgbClr val="000000"/>
                </a:solidFill>
                <a:latin typeface="Source Sans 3" pitchFamily="34" charset="0"/>
                <a:ea typeface="Source Sans 3" pitchFamily="34" charset="-122"/>
                <a:cs typeface="Source Sans 3" pitchFamily="34" charset="-120"/>
              </a:rPr>
              <a:t>.</a:t>
            </a:r>
            <a:endParaRPr lang="en-US" sz="1550" dirty="0"/>
          </a:p>
        </p:txBody>
      </p:sp>
      <p:sp>
        <p:nvSpPr>
          <p:cNvPr id="7" name="Text 5"/>
          <p:cNvSpPr/>
          <p:nvPr/>
        </p:nvSpPr>
        <p:spPr>
          <a:xfrm>
            <a:off x="793790" y="5350073"/>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Estos usuarios abandonan antes de ver tu contenido, antes de interactuar con tu aplicación, antes de convertirse en clientes. Todo ese esfuerzo de desarrollo se desperdicia por una mala decisión sobre formatos de imagen.</a:t>
            </a:r>
            <a:endParaRPr lang="en-US" sz="1550" dirty="0"/>
          </a:p>
        </p:txBody>
      </p:sp>
      <p:sp>
        <p:nvSpPr>
          <p:cNvPr id="8" name="Text 6"/>
          <p:cNvSpPr/>
          <p:nvPr/>
        </p:nvSpPr>
        <p:spPr>
          <a:xfrm>
            <a:off x="7564874" y="1795463"/>
            <a:ext cx="3015615" cy="654963"/>
          </a:xfrm>
          <a:prstGeom prst="rect">
            <a:avLst/>
          </a:prstGeom>
          <a:noFill/>
          <a:ln/>
        </p:spPr>
        <p:txBody>
          <a:bodyPr wrap="none" lIns="0" tIns="0" rIns="0" bIns="0" rtlCol="0" anchor="t"/>
          <a:lstStyle/>
          <a:p>
            <a:pPr marL="0" indent="0" algn="ctr">
              <a:lnSpc>
                <a:spcPts val="5150"/>
              </a:lnSpc>
              <a:buNone/>
            </a:pPr>
            <a:r>
              <a:rPr lang="en-US" sz="5150" b="1" dirty="0">
                <a:solidFill>
                  <a:srgbClr val="000000"/>
                </a:solidFill>
                <a:latin typeface="Montserrat Bold" pitchFamily="34" charset="0"/>
                <a:ea typeface="Montserrat Bold" pitchFamily="34" charset="-122"/>
                <a:cs typeface="Montserrat Bold" pitchFamily="34" charset="-120"/>
              </a:rPr>
              <a:t>50%</a:t>
            </a:r>
            <a:endParaRPr lang="en-US" sz="5150" dirty="0"/>
          </a:p>
        </p:txBody>
      </p:sp>
      <p:sp>
        <p:nvSpPr>
          <p:cNvPr id="9" name="Text 7"/>
          <p:cNvSpPr/>
          <p:nvPr/>
        </p:nvSpPr>
        <p:spPr>
          <a:xfrm>
            <a:off x="7832169" y="2698433"/>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Usuarios perdidos</a:t>
            </a:r>
            <a:endParaRPr lang="en-US" sz="1950" dirty="0"/>
          </a:p>
        </p:txBody>
      </p:sp>
      <p:sp>
        <p:nvSpPr>
          <p:cNvPr id="10" name="Text 8"/>
          <p:cNvSpPr/>
          <p:nvPr/>
        </p:nvSpPr>
        <p:spPr>
          <a:xfrm>
            <a:off x="7564874" y="3206948"/>
            <a:ext cx="3015615" cy="63507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Source Sans 3" pitchFamily="34" charset="0"/>
                <a:ea typeface="Source Sans 3" pitchFamily="34" charset="-122"/>
                <a:cs typeface="Source Sans 3" pitchFamily="34" charset="-120"/>
              </a:rPr>
              <a:t>Por cada segundo adicional de carga después de 3s</a:t>
            </a:r>
            <a:endParaRPr lang="en-US" sz="1550" dirty="0"/>
          </a:p>
        </p:txBody>
      </p:sp>
      <p:sp>
        <p:nvSpPr>
          <p:cNvPr id="11" name="Text 9"/>
          <p:cNvSpPr/>
          <p:nvPr/>
        </p:nvSpPr>
        <p:spPr>
          <a:xfrm>
            <a:off x="10828496" y="1795463"/>
            <a:ext cx="3015734" cy="654963"/>
          </a:xfrm>
          <a:prstGeom prst="rect">
            <a:avLst/>
          </a:prstGeom>
          <a:noFill/>
          <a:ln/>
        </p:spPr>
        <p:txBody>
          <a:bodyPr wrap="none" lIns="0" tIns="0" rIns="0" bIns="0" rtlCol="0" anchor="t"/>
          <a:lstStyle/>
          <a:p>
            <a:pPr marL="0" indent="0" algn="ctr">
              <a:lnSpc>
                <a:spcPts val="5150"/>
              </a:lnSpc>
              <a:buNone/>
            </a:pPr>
            <a:r>
              <a:rPr lang="en-US" sz="5150" b="1" dirty="0">
                <a:solidFill>
                  <a:srgbClr val="000000"/>
                </a:solidFill>
                <a:latin typeface="Montserrat Bold" pitchFamily="34" charset="0"/>
                <a:ea typeface="Montserrat Bold" pitchFamily="34" charset="-122"/>
                <a:cs typeface="Montserrat Bold" pitchFamily="34" charset="-120"/>
              </a:rPr>
              <a:t>70%</a:t>
            </a:r>
            <a:endParaRPr lang="en-US" sz="5150" dirty="0"/>
          </a:p>
        </p:txBody>
      </p:sp>
      <p:sp>
        <p:nvSpPr>
          <p:cNvPr id="12" name="Text 10"/>
          <p:cNvSpPr/>
          <p:nvPr/>
        </p:nvSpPr>
        <p:spPr>
          <a:xfrm>
            <a:off x="11095911" y="2698433"/>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Peso del sitio</a:t>
            </a:r>
            <a:endParaRPr lang="en-US" sz="1950" dirty="0"/>
          </a:p>
        </p:txBody>
      </p:sp>
      <p:sp>
        <p:nvSpPr>
          <p:cNvPr id="13" name="Text 11"/>
          <p:cNvSpPr/>
          <p:nvPr/>
        </p:nvSpPr>
        <p:spPr>
          <a:xfrm>
            <a:off x="10828496" y="3206948"/>
            <a:ext cx="3015734" cy="63507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Source Sans 3" pitchFamily="34" charset="0"/>
                <a:ea typeface="Source Sans 3" pitchFamily="34" charset="-122"/>
                <a:cs typeface="Source Sans 3" pitchFamily="34" charset="-120"/>
              </a:rPr>
              <a:t>Corresponde a imágenes en el sitio web promedio</a:t>
            </a:r>
            <a:endParaRPr lang="en-US" sz="1550" dirty="0"/>
          </a:p>
        </p:txBody>
      </p:sp>
      <p:sp>
        <p:nvSpPr>
          <p:cNvPr id="14" name="Text 12"/>
          <p:cNvSpPr/>
          <p:nvPr/>
        </p:nvSpPr>
        <p:spPr>
          <a:xfrm>
            <a:off x="9196626" y="4338042"/>
            <a:ext cx="3015734" cy="654963"/>
          </a:xfrm>
          <a:prstGeom prst="rect">
            <a:avLst/>
          </a:prstGeom>
          <a:noFill/>
          <a:ln/>
        </p:spPr>
        <p:txBody>
          <a:bodyPr wrap="none" lIns="0" tIns="0" rIns="0" bIns="0" rtlCol="0" anchor="t"/>
          <a:lstStyle/>
          <a:p>
            <a:pPr marL="0" indent="0" algn="ctr">
              <a:lnSpc>
                <a:spcPts val="5150"/>
              </a:lnSpc>
              <a:buNone/>
            </a:pPr>
            <a:r>
              <a:rPr lang="en-US" sz="5150" b="1" dirty="0">
                <a:solidFill>
                  <a:srgbClr val="000000"/>
                </a:solidFill>
                <a:latin typeface="Montserrat Bold" pitchFamily="34" charset="0"/>
                <a:ea typeface="Montserrat Bold" pitchFamily="34" charset="-122"/>
                <a:cs typeface="Montserrat Bold" pitchFamily="34" charset="-120"/>
              </a:rPr>
              <a:t>3s</a:t>
            </a:r>
            <a:endParaRPr lang="en-US" sz="5150" dirty="0"/>
          </a:p>
        </p:txBody>
      </p:sp>
      <p:sp>
        <p:nvSpPr>
          <p:cNvPr id="15" name="Text 13"/>
          <p:cNvSpPr/>
          <p:nvPr/>
        </p:nvSpPr>
        <p:spPr>
          <a:xfrm>
            <a:off x="9464040" y="5241012"/>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Umbral crítico</a:t>
            </a:r>
            <a:endParaRPr lang="en-US" sz="1950" dirty="0"/>
          </a:p>
        </p:txBody>
      </p:sp>
      <p:sp>
        <p:nvSpPr>
          <p:cNvPr id="16" name="Text 14"/>
          <p:cNvSpPr/>
          <p:nvPr/>
        </p:nvSpPr>
        <p:spPr>
          <a:xfrm>
            <a:off x="9196626" y="5749528"/>
            <a:ext cx="3015734" cy="635079"/>
          </a:xfrm>
          <a:prstGeom prst="rect">
            <a:avLst/>
          </a:prstGeom>
          <a:noFill/>
          <a:ln/>
        </p:spPr>
        <p:txBody>
          <a:bodyPr wrap="square" lIns="0" tIns="0" rIns="0" bIns="0" rtlCol="0" anchor="t"/>
          <a:lstStyle/>
          <a:p>
            <a:pPr marL="0" indent="0" algn="ctr">
              <a:lnSpc>
                <a:spcPts val="2500"/>
              </a:lnSpc>
              <a:buNone/>
            </a:pPr>
            <a:r>
              <a:rPr lang="en-US" sz="1550" dirty="0">
                <a:solidFill>
                  <a:srgbClr val="000000"/>
                </a:solidFill>
                <a:latin typeface="Source Sans 3" pitchFamily="34" charset="0"/>
                <a:ea typeface="Source Sans 3" pitchFamily="34" charset="-122"/>
                <a:cs typeface="Source Sans 3" pitchFamily="34" charset="-120"/>
              </a:rPr>
              <a:t>Tiempo máximo de carga tolerado por usuarios móviles</a:t>
            </a:r>
            <a:endParaRPr lang="en-US" sz="1550" dirty="0"/>
          </a:p>
        </p:txBody>
      </p:sp>
      <p:sp>
        <p:nvSpPr>
          <p:cNvPr id="17" name="Shape 15"/>
          <p:cNvSpPr/>
          <p:nvPr/>
        </p:nvSpPr>
        <p:spPr>
          <a:xfrm>
            <a:off x="793790" y="6831092"/>
            <a:ext cx="13042821" cy="843201"/>
          </a:xfrm>
          <a:prstGeom prst="roundRect">
            <a:avLst>
              <a:gd name="adj" fmla="val 1084"/>
            </a:avLst>
          </a:prstGeom>
          <a:solidFill>
            <a:srgbClr val="C6CDEB"/>
          </a:solidFill>
          <a:ln/>
        </p:spPr>
      </p:sp>
      <p:pic>
        <p:nvPicPr>
          <p:cNvPr id="18" name="Image 0" descr="preencoded.png"/>
          <p:cNvPicPr>
            <a:picLocks noChangeAspect="1"/>
          </p:cNvPicPr>
          <p:nvPr/>
        </p:nvPicPr>
        <p:blipFill>
          <a:blip r:embed="rId3"/>
          <a:stretch>
            <a:fillRect/>
          </a:stretch>
        </p:blipFill>
        <p:spPr>
          <a:xfrm>
            <a:off x="992148" y="7126367"/>
            <a:ext cx="248007" cy="198358"/>
          </a:xfrm>
          <a:prstGeom prst="rect">
            <a:avLst/>
          </a:prstGeom>
        </p:spPr>
      </p:pic>
      <p:sp>
        <p:nvSpPr>
          <p:cNvPr id="19" name="Text 16"/>
          <p:cNvSpPr/>
          <p:nvPr/>
        </p:nvSpPr>
        <p:spPr>
          <a:xfrm>
            <a:off x="1438513" y="7078980"/>
            <a:ext cx="12199739"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Tu misión como desarrollador:</a:t>
            </a:r>
            <a:r>
              <a:rPr lang="en-US" sz="1550" dirty="0">
                <a:solidFill>
                  <a:srgbClr val="000000"/>
                </a:solidFill>
                <a:latin typeface="Source Sans 3" pitchFamily="34" charset="0"/>
                <a:ea typeface="Source Sans 3" pitchFamily="34" charset="-122"/>
                <a:cs typeface="Source Sans 3" pitchFamily="34" charset="-120"/>
              </a:rPr>
              <a:t> Imágenes ligeras = Código rápido = Usuarios satisfechos = Conversiones exitosas</a:t>
            </a:r>
            <a:endParaRPr lang="en-US" sz="1550" dirty="0"/>
          </a:p>
        </p:txBody>
      </p:sp>
      <p:pic>
        <p:nvPicPr>
          <p:cNvPr id="20" name="Image 9"/>
          <p:cNvPicPr>
            <a:picLocks noChangeArrowheads="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721249" y="273604"/>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073473" y="519827"/>
            <a:ext cx="7710249" cy="453152"/>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Montserrat Bold" pitchFamily="34" charset="0"/>
                <a:ea typeface="Montserrat Bold" pitchFamily="34" charset="-122"/>
                <a:cs typeface="Montserrat Bold" pitchFamily="34" charset="-120"/>
              </a:rPr>
              <a:t>Formatos Modernos: El Estándar Técnico</a:t>
            </a:r>
            <a:endParaRPr lang="en-US" sz="2850" dirty="0"/>
          </a:p>
        </p:txBody>
      </p:sp>
      <p:sp>
        <p:nvSpPr>
          <p:cNvPr id="3" name="Text 1"/>
          <p:cNvSpPr/>
          <p:nvPr/>
        </p:nvSpPr>
        <p:spPr>
          <a:xfrm>
            <a:off x="2073473" y="1263015"/>
            <a:ext cx="10483453" cy="231934"/>
          </a:xfrm>
          <a:prstGeom prst="rect">
            <a:avLst/>
          </a:prstGeom>
          <a:noFill/>
          <a:ln/>
        </p:spPr>
        <p:txBody>
          <a:bodyPr wrap="none" lIns="0" tIns="0" rIns="0" bIns="0" rtlCol="0" anchor="t"/>
          <a:lstStyle/>
          <a:p>
            <a:pPr marL="0" indent="0" algn="l">
              <a:lnSpc>
                <a:spcPts val="1800"/>
              </a:lnSpc>
              <a:buNone/>
            </a:pPr>
            <a:r>
              <a:rPr lang="en-US" sz="1100" dirty="0">
                <a:solidFill>
                  <a:srgbClr val="000000"/>
                </a:solidFill>
                <a:latin typeface="Source Sans 3" pitchFamily="34" charset="0"/>
                <a:ea typeface="Source Sans 3" pitchFamily="34" charset="-122"/>
                <a:cs typeface="Source Sans 3" pitchFamily="34" charset="-120"/>
              </a:rPr>
              <a:t>Entender las características técnicas de cada formato te permite tomar decisiones informadas en cada situación específica.</a:t>
            </a:r>
            <a:endParaRPr lang="en-US" sz="1100" dirty="0"/>
          </a:p>
        </p:txBody>
      </p:sp>
      <p:sp>
        <p:nvSpPr>
          <p:cNvPr id="4" name="Shape 2"/>
          <p:cNvSpPr/>
          <p:nvPr/>
        </p:nvSpPr>
        <p:spPr>
          <a:xfrm>
            <a:off x="2073473" y="1658064"/>
            <a:ext cx="5169218" cy="2953345"/>
          </a:xfrm>
          <a:prstGeom prst="roundRect">
            <a:avLst>
              <a:gd name="adj" fmla="val 310"/>
            </a:avLst>
          </a:prstGeom>
          <a:solidFill>
            <a:srgbClr val="FFFFFF"/>
          </a:solidFill>
          <a:ln w="15240">
            <a:solidFill>
              <a:srgbClr val="D8D4D4"/>
            </a:solidFill>
            <a:prstDash val="solid"/>
          </a:ln>
        </p:spPr>
      </p:sp>
      <p:sp>
        <p:nvSpPr>
          <p:cNvPr id="5" name="Shape 3"/>
          <p:cNvSpPr/>
          <p:nvPr/>
        </p:nvSpPr>
        <p:spPr>
          <a:xfrm>
            <a:off x="2088713" y="1673304"/>
            <a:ext cx="5138737" cy="435054"/>
          </a:xfrm>
          <a:prstGeom prst="rect">
            <a:avLst/>
          </a:prstGeom>
          <a:solidFill>
            <a:srgbClr val="F2EEEE"/>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549259" y="1774388"/>
            <a:ext cx="217527" cy="217527"/>
          </a:xfrm>
          <a:prstGeom prst="rect">
            <a:avLst/>
          </a:prstGeom>
        </p:spPr>
      </p:pic>
      <p:sp>
        <p:nvSpPr>
          <p:cNvPr id="7" name="Text 4"/>
          <p:cNvSpPr/>
          <p:nvPr/>
        </p:nvSpPr>
        <p:spPr>
          <a:xfrm>
            <a:off x="2233732" y="2253377"/>
            <a:ext cx="1812846" cy="226576"/>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JPG (JPEG)</a:t>
            </a:r>
            <a:endParaRPr lang="en-US" sz="1400" dirty="0"/>
          </a:p>
        </p:txBody>
      </p:sp>
      <p:sp>
        <p:nvSpPr>
          <p:cNvPr id="8" name="Text 5"/>
          <p:cNvSpPr/>
          <p:nvPr/>
        </p:nvSpPr>
        <p:spPr>
          <a:xfrm>
            <a:off x="2233732" y="2566868"/>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Uso principal:</a:t>
            </a:r>
            <a:r>
              <a:rPr lang="en-US" sz="1100" dirty="0">
                <a:solidFill>
                  <a:srgbClr val="000000"/>
                </a:solidFill>
                <a:latin typeface="Source Sans 3" pitchFamily="34" charset="0"/>
                <a:ea typeface="Source Sans 3" pitchFamily="34" charset="-122"/>
                <a:cs typeface="Source Sans 3" pitchFamily="34" charset="-120"/>
              </a:rPr>
              <a:t> Fotografías y imágenes con gradientes complejos.</a:t>
            </a:r>
            <a:endParaRPr lang="en-US" sz="1100" dirty="0"/>
          </a:p>
        </p:txBody>
      </p:sp>
      <p:sp>
        <p:nvSpPr>
          <p:cNvPr id="9" name="Text 6"/>
          <p:cNvSpPr/>
          <p:nvPr/>
        </p:nvSpPr>
        <p:spPr>
          <a:xfrm>
            <a:off x="2233732" y="2885718"/>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Ventaja:</a:t>
            </a:r>
            <a:r>
              <a:rPr lang="en-US" sz="1100" dirty="0">
                <a:solidFill>
                  <a:srgbClr val="000000"/>
                </a:solidFill>
                <a:latin typeface="Source Sans 3" pitchFamily="34" charset="0"/>
                <a:ea typeface="Source Sans 3" pitchFamily="34" charset="-122"/>
                <a:cs typeface="Source Sans 3" pitchFamily="34" charset="-120"/>
              </a:rPr>
              <a:t> Excelente compresión con pérdida controlada de calidad.</a:t>
            </a:r>
            <a:endParaRPr lang="en-US" sz="1100" dirty="0"/>
          </a:p>
        </p:txBody>
      </p:sp>
      <p:sp>
        <p:nvSpPr>
          <p:cNvPr id="10" name="Text 7"/>
          <p:cNvSpPr/>
          <p:nvPr/>
        </p:nvSpPr>
        <p:spPr>
          <a:xfrm>
            <a:off x="2233732" y="3204567"/>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Limitación crítica:</a:t>
            </a:r>
            <a:r>
              <a:rPr lang="en-US" sz="1100" dirty="0">
                <a:solidFill>
                  <a:srgbClr val="000000"/>
                </a:solidFill>
                <a:latin typeface="Source Sans 3" pitchFamily="34" charset="0"/>
                <a:ea typeface="Source Sans 3" pitchFamily="34" charset="-122"/>
                <a:cs typeface="Source Sans 3" pitchFamily="34" charset="-120"/>
              </a:rPr>
              <a:t> No soporta transparencia. El fondo siempre será opaco.</a:t>
            </a:r>
            <a:endParaRPr lang="en-US" sz="1100" dirty="0"/>
          </a:p>
        </p:txBody>
      </p:sp>
      <p:sp>
        <p:nvSpPr>
          <p:cNvPr id="11" name="Text 8"/>
          <p:cNvSpPr/>
          <p:nvPr/>
        </p:nvSpPr>
        <p:spPr>
          <a:xfrm>
            <a:off x="2233732" y="3523417"/>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Tamaño típico:</a:t>
            </a:r>
            <a:r>
              <a:rPr lang="en-US" sz="1100" dirty="0">
                <a:solidFill>
                  <a:srgbClr val="000000"/>
                </a:solidFill>
                <a:latin typeface="Source Sans 3" pitchFamily="34" charset="0"/>
                <a:ea typeface="Source Sans 3" pitchFamily="34" charset="-122"/>
                <a:cs typeface="Source Sans 3" pitchFamily="34" charset="-120"/>
              </a:rPr>
              <a:t> 50-500 KB para fotos web de calidad media-alta.</a:t>
            </a:r>
            <a:endParaRPr lang="en-US" sz="1100" dirty="0"/>
          </a:p>
        </p:txBody>
      </p:sp>
      <p:sp>
        <p:nvSpPr>
          <p:cNvPr id="12" name="Shape 9"/>
          <p:cNvSpPr/>
          <p:nvPr/>
        </p:nvSpPr>
        <p:spPr>
          <a:xfrm>
            <a:off x="7387709" y="1658064"/>
            <a:ext cx="5169218" cy="2953345"/>
          </a:xfrm>
          <a:prstGeom prst="roundRect">
            <a:avLst>
              <a:gd name="adj" fmla="val 310"/>
            </a:avLst>
          </a:prstGeom>
          <a:solidFill>
            <a:srgbClr val="FFFFFF"/>
          </a:solidFill>
          <a:ln w="15240">
            <a:solidFill>
              <a:srgbClr val="D8D4D4"/>
            </a:solidFill>
            <a:prstDash val="solid"/>
          </a:ln>
        </p:spPr>
      </p:sp>
      <p:sp>
        <p:nvSpPr>
          <p:cNvPr id="13" name="Shape 10"/>
          <p:cNvSpPr/>
          <p:nvPr/>
        </p:nvSpPr>
        <p:spPr>
          <a:xfrm>
            <a:off x="7402949" y="1673304"/>
            <a:ext cx="5138737" cy="435054"/>
          </a:xfrm>
          <a:prstGeom prst="rect">
            <a:avLst/>
          </a:prstGeom>
          <a:solidFill>
            <a:srgbClr val="F2EEEE"/>
          </a:solidFill>
          <a:ln/>
        </p:spPr>
      </p:sp>
      <p:pic>
        <p:nvPicPr>
          <p:cNvPr id="14"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9863495" y="1774388"/>
            <a:ext cx="217527" cy="217527"/>
          </a:xfrm>
          <a:prstGeom prst="rect">
            <a:avLst/>
          </a:prstGeom>
        </p:spPr>
      </p:pic>
      <p:sp>
        <p:nvSpPr>
          <p:cNvPr id="15" name="Text 11"/>
          <p:cNvSpPr/>
          <p:nvPr/>
        </p:nvSpPr>
        <p:spPr>
          <a:xfrm>
            <a:off x="7547967" y="2253377"/>
            <a:ext cx="1812846" cy="226576"/>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PNG</a:t>
            </a:r>
            <a:endParaRPr lang="en-US" sz="1400" dirty="0"/>
          </a:p>
        </p:txBody>
      </p:sp>
      <p:sp>
        <p:nvSpPr>
          <p:cNvPr id="16" name="Text 12"/>
          <p:cNvSpPr/>
          <p:nvPr/>
        </p:nvSpPr>
        <p:spPr>
          <a:xfrm>
            <a:off x="7547967" y="2566868"/>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Uso principal:</a:t>
            </a:r>
            <a:r>
              <a:rPr lang="en-US" sz="1100" dirty="0">
                <a:solidFill>
                  <a:srgbClr val="000000"/>
                </a:solidFill>
                <a:latin typeface="Source Sans 3" pitchFamily="34" charset="0"/>
                <a:ea typeface="Source Sans 3" pitchFamily="34" charset="-122"/>
                <a:cs typeface="Source Sans 3" pitchFamily="34" charset="-120"/>
              </a:rPr>
              <a:t> Imágenes que requieren transparencia, capturas de pantalla, gráficos con texto.</a:t>
            </a:r>
            <a:endParaRPr lang="en-US" sz="1100" dirty="0"/>
          </a:p>
        </p:txBody>
      </p:sp>
      <p:sp>
        <p:nvSpPr>
          <p:cNvPr id="17" name="Text 13"/>
          <p:cNvSpPr/>
          <p:nvPr/>
        </p:nvSpPr>
        <p:spPr>
          <a:xfrm>
            <a:off x="7547967" y="3117652"/>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Ventaja:</a:t>
            </a:r>
            <a:r>
              <a:rPr lang="en-US" sz="1100" dirty="0">
                <a:solidFill>
                  <a:srgbClr val="000000"/>
                </a:solidFill>
                <a:latin typeface="Source Sans 3" pitchFamily="34" charset="0"/>
                <a:ea typeface="Source Sans 3" pitchFamily="34" charset="-122"/>
                <a:cs typeface="Source Sans 3" pitchFamily="34" charset="-120"/>
              </a:rPr>
              <a:t> Soporte completo de transparencia (canal alpha) sin pérdida de calidad.</a:t>
            </a:r>
            <a:endParaRPr lang="en-US" sz="1100" dirty="0"/>
          </a:p>
        </p:txBody>
      </p:sp>
      <p:sp>
        <p:nvSpPr>
          <p:cNvPr id="18" name="Text 14"/>
          <p:cNvSpPr/>
          <p:nvPr/>
        </p:nvSpPr>
        <p:spPr>
          <a:xfrm>
            <a:off x="7547967" y="3668435"/>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Limitación crítica:</a:t>
            </a:r>
            <a:r>
              <a:rPr lang="en-US" sz="1100" dirty="0">
                <a:solidFill>
                  <a:srgbClr val="000000"/>
                </a:solidFill>
                <a:latin typeface="Source Sans 3" pitchFamily="34" charset="0"/>
                <a:ea typeface="Source Sans 3" pitchFamily="34" charset="-122"/>
                <a:cs typeface="Source Sans 3" pitchFamily="34" charset="-120"/>
              </a:rPr>
              <a:t> Archivos considerablemente más pesados que JPG o WebP.</a:t>
            </a:r>
            <a:endParaRPr lang="en-US" sz="1100" dirty="0"/>
          </a:p>
        </p:txBody>
      </p:sp>
      <p:sp>
        <p:nvSpPr>
          <p:cNvPr id="19" name="Text 15"/>
          <p:cNvSpPr/>
          <p:nvPr/>
        </p:nvSpPr>
        <p:spPr>
          <a:xfrm>
            <a:off x="7547967" y="3987284"/>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Advertencia:</a:t>
            </a:r>
            <a:r>
              <a:rPr lang="en-US" sz="1100" dirty="0">
                <a:solidFill>
                  <a:srgbClr val="000000"/>
                </a:solidFill>
                <a:latin typeface="Source Sans 3" pitchFamily="34" charset="0"/>
                <a:ea typeface="Source Sans 3" pitchFamily="34" charset="-122"/>
                <a:cs typeface="Source Sans 3" pitchFamily="34" charset="-120"/>
              </a:rPr>
              <a:t> Usa PNG solo cuando la transparencia sea absolutamente necesaria.</a:t>
            </a:r>
            <a:endParaRPr lang="en-US" sz="1100" dirty="0"/>
          </a:p>
        </p:txBody>
      </p:sp>
      <p:sp>
        <p:nvSpPr>
          <p:cNvPr id="20" name="Shape 16"/>
          <p:cNvSpPr/>
          <p:nvPr/>
        </p:nvSpPr>
        <p:spPr>
          <a:xfrm>
            <a:off x="2073473" y="4756428"/>
            <a:ext cx="5169218" cy="2953345"/>
          </a:xfrm>
          <a:prstGeom prst="roundRect">
            <a:avLst>
              <a:gd name="adj" fmla="val 310"/>
            </a:avLst>
          </a:prstGeom>
          <a:solidFill>
            <a:srgbClr val="FFFFFF"/>
          </a:solidFill>
          <a:ln w="15240">
            <a:solidFill>
              <a:srgbClr val="D8D4D4"/>
            </a:solidFill>
            <a:prstDash val="solid"/>
          </a:ln>
        </p:spPr>
      </p:sp>
      <p:sp>
        <p:nvSpPr>
          <p:cNvPr id="21" name="Shape 17"/>
          <p:cNvSpPr/>
          <p:nvPr/>
        </p:nvSpPr>
        <p:spPr>
          <a:xfrm>
            <a:off x="2088713" y="4771668"/>
            <a:ext cx="5138737" cy="435054"/>
          </a:xfrm>
          <a:prstGeom prst="rect">
            <a:avLst/>
          </a:prstGeom>
          <a:solidFill>
            <a:srgbClr val="F2EEEE"/>
          </a:solidFill>
          <a:ln/>
        </p:spPr>
      </p:sp>
      <p:pic>
        <p:nvPicPr>
          <p:cNvPr id="22"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4549259" y="4872752"/>
            <a:ext cx="217527" cy="217527"/>
          </a:xfrm>
          <a:prstGeom prst="rect">
            <a:avLst/>
          </a:prstGeom>
        </p:spPr>
      </p:pic>
      <p:sp>
        <p:nvSpPr>
          <p:cNvPr id="23" name="Text 18"/>
          <p:cNvSpPr/>
          <p:nvPr/>
        </p:nvSpPr>
        <p:spPr>
          <a:xfrm>
            <a:off x="2233732" y="5351740"/>
            <a:ext cx="2915960" cy="226576"/>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SVG (Scalable Vector Graphics)</a:t>
            </a:r>
            <a:endParaRPr lang="en-US" sz="1400" dirty="0"/>
          </a:p>
        </p:txBody>
      </p:sp>
      <p:sp>
        <p:nvSpPr>
          <p:cNvPr id="24" name="Text 19"/>
          <p:cNvSpPr/>
          <p:nvPr/>
        </p:nvSpPr>
        <p:spPr>
          <a:xfrm>
            <a:off x="2233732" y="5665232"/>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Uso principal:</a:t>
            </a:r>
            <a:r>
              <a:rPr lang="en-US" sz="1100" dirty="0">
                <a:solidFill>
                  <a:srgbClr val="000000"/>
                </a:solidFill>
                <a:latin typeface="Source Sans 3" pitchFamily="34" charset="0"/>
                <a:ea typeface="Source Sans 3" pitchFamily="34" charset="-122"/>
                <a:cs typeface="Source Sans 3" pitchFamily="34" charset="-120"/>
              </a:rPr>
              <a:t> Logos, iconos, ilustraciones vectoriales, elementos de interfaz.</a:t>
            </a:r>
            <a:endParaRPr lang="en-US" sz="1100" dirty="0"/>
          </a:p>
        </p:txBody>
      </p:sp>
      <p:sp>
        <p:nvSpPr>
          <p:cNvPr id="25" name="Text 20"/>
          <p:cNvSpPr/>
          <p:nvPr/>
        </p:nvSpPr>
        <p:spPr>
          <a:xfrm>
            <a:off x="2233732" y="5984081"/>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Ventaja única:</a:t>
            </a:r>
            <a:r>
              <a:rPr lang="en-US" sz="1100" dirty="0">
                <a:solidFill>
                  <a:srgbClr val="000000"/>
                </a:solidFill>
                <a:latin typeface="Source Sans 3" pitchFamily="34" charset="0"/>
                <a:ea typeface="Source Sans 3" pitchFamily="34" charset="-122"/>
                <a:cs typeface="Source Sans 3" pitchFamily="34" charset="-120"/>
              </a:rPr>
              <a:t> Es código XML editable. Puedes modificar colores, formas y estilos con CSS/JavaScript.</a:t>
            </a:r>
            <a:endParaRPr lang="en-US" sz="1100" dirty="0"/>
          </a:p>
        </p:txBody>
      </p:sp>
      <p:sp>
        <p:nvSpPr>
          <p:cNvPr id="26" name="Text 21"/>
          <p:cNvSpPr/>
          <p:nvPr/>
        </p:nvSpPr>
        <p:spPr>
          <a:xfrm>
            <a:off x="2233732" y="6534864"/>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Tamaño típico:</a:t>
            </a:r>
            <a:r>
              <a:rPr lang="en-US" sz="1100" dirty="0">
                <a:solidFill>
                  <a:srgbClr val="000000"/>
                </a:solidFill>
                <a:latin typeface="Source Sans 3" pitchFamily="34" charset="0"/>
                <a:ea typeface="Source Sans 3" pitchFamily="34" charset="-122"/>
                <a:cs typeface="Source Sans 3" pitchFamily="34" charset="-120"/>
              </a:rPr>
              <a:t> 1-10 KB para iconos y logos.</a:t>
            </a:r>
            <a:endParaRPr lang="en-US" sz="1100" dirty="0"/>
          </a:p>
        </p:txBody>
      </p:sp>
      <p:sp>
        <p:nvSpPr>
          <p:cNvPr id="27" name="Text 22"/>
          <p:cNvSpPr/>
          <p:nvPr/>
        </p:nvSpPr>
        <p:spPr>
          <a:xfrm>
            <a:off x="2233732" y="6853714"/>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Bonus técnico:</a:t>
            </a:r>
            <a:r>
              <a:rPr lang="en-US" sz="1100" dirty="0">
                <a:solidFill>
                  <a:srgbClr val="000000"/>
                </a:solidFill>
                <a:latin typeface="Source Sans 3" pitchFamily="34" charset="0"/>
                <a:ea typeface="Source Sans 3" pitchFamily="34" charset="-122"/>
                <a:cs typeface="Source Sans 3" pitchFamily="34" charset="-120"/>
              </a:rPr>
              <a:t> Soporta animaciones nativas y efectos sin JavaScript adicional.</a:t>
            </a:r>
            <a:endParaRPr lang="en-US" sz="1100" dirty="0"/>
          </a:p>
        </p:txBody>
      </p:sp>
      <p:sp>
        <p:nvSpPr>
          <p:cNvPr id="28" name="Shape 23"/>
          <p:cNvSpPr/>
          <p:nvPr/>
        </p:nvSpPr>
        <p:spPr>
          <a:xfrm>
            <a:off x="7387709" y="4756428"/>
            <a:ext cx="5169218" cy="2953345"/>
          </a:xfrm>
          <a:prstGeom prst="roundRect">
            <a:avLst>
              <a:gd name="adj" fmla="val 310"/>
            </a:avLst>
          </a:prstGeom>
          <a:solidFill>
            <a:srgbClr val="FFFFFF"/>
          </a:solidFill>
          <a:ln w="15240">
            <a:solidFill>
              <a:srgbClr val="D8D4D4"/>
            </a:solidFill>
            <a:prstDash val="solid"/>
          </a:ln>
        </p:spPr>
      </p:sp>
      <p:sp>
        <p:nvSpPr>
          <p:cNvPr id="29" name="Shape 24"/>
          <p:cNvSpPr/>
          <p:nvPr/>
        </p:nvSpPr>
        <p:spPr>
          <a:xfrm>
            <a:off x="7402949" y="4771668"/>
            <a:ext cx="5138737" cy="435054"/>
          </a:xfrm>
          <a:prstGeom prst="rect">
            <a:avLst/>
          </a:prstGeom>
          <a:solidFill>
            <a:srgbClr val="F2EEEE"/>
          </a:solidFill>
          <a:ln/>
        </p:spPr>
      </p:sp>
      <p:pic>
        <p:nvPicPr>
          <p:cNvPr id="30"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9863495" y="4872752"/>
            <a:ext cx="217527" cy="217527"/>
          </a:xfrm>
          <a:prstGeom prst="rect">
            <a:avLst/>
          </a:prstGeom>
        </p:spPr>
      </p:pic>
      <p:sp>
        <p:nvSpPr>
          <p:cNvPr id="31" name="Text 25"/>
          <p:cNvSpPr/>
          <p:nvPr/>
        </p:nvSpPr>
        <p:spPr>
          <a:xfrm>
            <a:off x="7547967" y="5351740"/>
            <a:ext cx="1812846" cy="226576"/>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Montserrat Bold" pitchFamily="34" charset="0"/>
                <a:ea typeface="Montserrat Bold" pitchFamily="34" charset="-122"/>
                <a:cs typeface="Montserrat Bold" pitchFamily="34" charset="-120"/>
              </a:rPr>
              <a:t>WebP</a:t>
            </a:r>
            <a:endParaRPr lang="en-US" sz="1400" dirty="0"/>
          </a:p>
        </p:txBody>
      </p:sp>
      <p:sp>
        <p:nvSpPr>
          <p:cNvPr id="32" name="Text 26"/>
          <p:cNvSpPr/>
          <p:nvPr/>
        </p:nvSpPr>
        <p:spPr>
          <a:xfrm>
            <a:off x="7547967" y="5665232"/>
            <a:ext cx="4848701" cy="231934"/>
          </a:xfrm>
          <a:prstGeom prst="rect">
            <a:avLst/>
          </a:prstGeom>
          <a:noFill/>
          <a:ln/>
        </p:spPr>
        <p:txBody>
          <a:bodyPr wrap="non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Uso principal:</a:t>
            </a:r>
            <a:r>
              <a:rPr lang="en-US" sz="1100" dirty="0">
                <a:solidFill>
                  <a:srgbClr val="000000"/>
                </a:solidFill>
                <a:latin typeface="Source Sans 3" pitchFamily="34" charset="0"/>
                <a:ea typeface="Source Sans 3" pitchFamily="34" charset="-122"/>
                <a:cs typeface="Source Sans 3" pitchFamily="34" charset="-120"/>
              </a:rPr>
              <a:t> Reemplazo moderno de JPG y PNG para fotografías web.</a:t>
            </a:r>
            <a:endParaRPr lang="en-US" sz="1100" dirty="0"/>
          </a:p>
        </p:txBody>
      </p:sp>
      <p:sp>
        <p:nvSpPr>
          <p:cNvPr id="33" name="Text 27"/>
          <p:cNvSpPr/>
          <p:nvPr/>
        </p:nvSpPr>
        <p:spPr>
          <a:xfrm>
            <a:off x="7547967" y="5984081"/>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Ventaja revolucionaria:</a:t>
            </a:r>
            <a:r>
              <a:rPr lang="en-US" sz="1100" dirty="0">
                <a:solidFill>
                  <a:srgbClr val="000000"/>
                </a:solidFill>
                <a:latin typeface="Source Sans 3" pitchFamily="34" charset="0"/>
                <a:ea typeface="Source Sans 3" pitchFamily="34" charset="-122"/>
                <a:cs typeface="Source Sans 3" pitchFamily="34" charset="-120"/>
              </a:rPr>
              <a:t> Misma calidad visual que JPG con </a:t>
            </a:r>
            <a:r>
              <a:rPr lang="en-US" sz="1100" b="1" dirty="0">
                <a:solidFill>
                  <a:srgbClr val="000000"/>
                </a:solidFill>
                <a:latin typeface="Source Sans 3" pitchFamily="34" charset="0"/>
                <a:ea typeface="Source Sans 3" pitchFamily="34" charset="-122"/>
                <a:cs typeface="Source Sans 3" pitchFamily="34" charset="-120"/>
              </a:rPr>
              <a:t>30% menos peso</a:t>
            </a:r>
            <a:r>
              <a:rPr lang="en-US" sz="1100" dirty="0">
                <a:solidFill>
                  <a:srgbClr val="000000"/>
                </a:solidFill>
                <a:latin typeface="Source Sans 3" pitchFamily="34" charset="0"/>
                <a:ea typeface="Source Sans 3" pitchFamily="34" charset="-122"/>
                <a:cs typeface="Source Sans 3" pitchFamily="34" charset="-120"/>
              </a:rPr>
              <a:t>. Soporta transparencia como PNG pero con archivos más ligeros.</a:t>
            </a:r>
            <a:endParaRPr lang="en-US" sz="1100" dirty="0"/>
          </a:p>
        </p:txBody>
      </p:sp>
      <p:sp>
        <p:nvSpPr>
          <p:cNvPr id="34" name="Text 28"/>
          <p:cNvSpPr/>
          <p:nvPr/>
        </p:nvSpPr>
        <p:spPr>
          <a:xfrm>
            <a:off x="7547967" y="6534864"/>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Compatibilidad:</a:t>
            </a:r>
            <a:r>
              <a:rPr lang="en-US" sz="1100" dirty="0">
                <a:solidFill>
                  <a:srgbClr val="000000"/>
                </a:solidFill>
                <a:latin typeface="Source Sans 3" pitchFamily="34" charset="0"/>
                <a:ea typeface="Source Sans 3" pitchFamily="34" charset="-122"/>
                <a:cs typeface="Source Sans 3" pitchFamily="34" charset="-120"/>
              </a:rPr>
              <a:t> Soportado en todos los navegadores modernos (Chrome, Firefox, Safari, Edge).</a:t>
            </a:r>
            <a:endParaRPr lang="en-US" sz="1100" dirty="0"/>
          </a:p>
        </p:txBody>
      </p:sp>
      <p:sp>
        <p:nvSpPr>
          <p:cNvPr id="35" name="Text 29"/>
          <p:cNvSpPr/>
          <p:nvPr/>
        </p:nvSpPr>
        <p:spPr>
          <a:xfrm>
            <a:off x="7547967" y="7085648"/>
            <a:ext cx="4848701" cy="463868"/>
          </a:xfrm>
          <a:prstGeom prst="rect">
            <a:avLst/>
          </a:prstGeom>
          <a:noFill/>
          <a:ln/>
        </p:spPr>
        <p:txBody>
          <a:bodyPr wrap="square" lIns="0" tIns="0" rIns="0" bIns="0" rtlCol="0" anchor="t"/>
          <a:lstStyle/>
          <a:p>
            <a:pPr marL="0" indent="0" algn="l">
              <a:lnSpc>
                <a:spcPts val="1800"/>
              </a:lnSpc>
              <a:buNone/>
            </a:pPr>
            <a:r>
              <a:rPr lang="en-US" sz="1100" b="1" dirty="0">
                <a:solidFill>
                  <a:srgbClr val="000000"/>
                </a:solidFill>
                <a:latin typeface="Source Sans 3" pitchFamily="34" charset="0"/>
                <a:ea typeface="Source Sans 3" pitchFamily="34" charset="-122"/>
                <a:cs typeface="Source Sans 3" pitchFamily="34" charset="-120"/>
              </a:rPr>
              <a:t>Recomendación:</a:t>
            </a:r>
            <a:r>
              <a:rPr lang="en-US" sz="1100" dirty="0">
                <a:solidFill>
                  <a:srgbClr val="000000"/>
                </a:solidFill>
                <a:latin typeface="Source Sans 3" pitchFamily="34" charset="0"/>
                <a:ea typeface="Source Sans 3" pitchFamily="34" charset="-122"/>
                <a:cs typeface="Source Sans 3" pitchFamily="34" charset="-120"/>
              </a:rPr>
              <a:t> Úsalo siempre que sea posible, con fallback a JPG para navegadores antiguos.</a:t>
            </a:r>
            <a:endParaRPr lang="en-US" sz="1100" dirty="0"/>
          </a:p>
        </p:txBody>
      </p:sp>
      <p:pic>
        <p:nvPicPr>
          <p:cNvPr id="36" name="Image 9"/>
          <p:cNvPicPr>
            <a:picLocks noChangeArrowheads="1"/>
          </p:cNvPicPr>
          <p:nvPr/>
        </p:nvPicPr>
        <p:blipFill>
          <a:blip r:embed="rId9">
            <a:duotone>
              <a:prstClr val="black"/>
              <a:schemeClr val="accent5">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863138" y="184307"/>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426851" y="371832"/>
            <a:ext cx="7010281" cy="422672"/>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Comparación de Tamaños: La Evidencia</a:t>
            </a:r>
            <a:endParaRPr lang="en-US" sz="2650" dirty="0"/>
          </a:p>
        </p:txBody>
      </p:sp>
      <p:sp>
        <p:nvSpPr>
          <p:cNvPr id="3" name="Text 1"/>
          <p:cNvSpPr/>
          <p:nvPr/>
        </p:nvSpPr>
        <p:spPr>
          <a:xfrm>
            <a:off x="2426851" y="1064895"/>
            <a:ext cx="9776579" cy="216337"/>
          </a:xfrm>
          <a:prstGeom prst="rect">
            <a:avLst/>
          </a:prstGeom>
          <a:noFill/>
          <a:ln/>
        </p:spPr>
        <p:txBody>
          <a:bodyPr wrap="none" lIns="0" tIns="0" rIns="0" bIns="0" rtlCol="0" anchor="t"/>
          <a:lstStyle/>
          <a:p>
            <a:pPr marL="0" indent="0" algn="l">
              <a:lnSpc>
                <a:spcPts val="1700"/>
              </a:lnSpc>
              <a:buNone/>
            </a:pPr>
            <a:r>
              <a:rPr lang="en-US" sz="1050" dirty="0">
                <a:solidFill>
                  <a:srgbClr val="000000"/>
                </a:solidFill>
                <a:latin typeface="Source Sans 3" pitchFamily="34" charset="0"/>
                <a:ea typeface="Source Sans 3" pitchFamily="34" charset="-122"/>
                <a:cs typeface="Source Sans 3" pitchFamily="34" charset="-120"/>
              </a:rPr>
              <a:t>Veamos números reales que demuestran el impacto de elegir correctamente el formato de imagen.</a:t>
            </a:r>
            <a:endParaRPr lang="en-US" sz="1050" dirty="0"/>
          </a:p>
        </p:txBody>
      </p:sp>
      <p:pic>
        <p:nvPicPr>
          <p:cNvPr id="4" name="Image 0" descr="preencoded.png"/>
          <p:cNvPicPr>
            <a:picLocks noChangeAspect="1"/>
          </p:cNvPicPr>
          <p:nvPr/>
        </p:nvPicPr>
        <p:blipFill>
          <a:blip r:embed="rId3"/>
          <a:stretch>
            <a:fillRect/>
          </a:stretch>
        </p:blipFill>
        <p:spPr>
          <a:xfrm>
            <a:off x="2426851" y="1433274"/>
            <a:ext cx="9776579" cy="5474851"/>
          </a:xfrm>
          <a:prstGeom prst="rect">
            <a:avLst/>
          </a:prstGeom>
        </p:spPr>
      </p:pic>
      <p:sp>
        <p:nvSpPr>
          <p:cNvPr id="5" name="Text 2"/>
          <p:cNvSpPr/>
          <p:nvPr/>
        </p:nvSpPr>
        <p:spPr>
          <a:xfrm>
            <a:off x="2426851" y="7060168"/>
            <a:ext cx="9776579" cy="432673"/>
          </a:xfrm>
          <a:prstGeom prst="rect">
            <a:avLst/>
          </a:prstGeom>
          <a:noFill/>
          <a:ln/>
        </p:spPr>
        <p:txBody>
          <a:bodyPr wrap="square" lIns="0" tIns="0" rIns="0" bIns="0" rtlCol="0" anchor="t"/>
          <a:lstStyle/>
          <a:p>
            <a:pPr marL="0" indent="0" algn="l">
              <a:lnSpc>
                <a:spcPts val="1700"/>
              </a:lnSpc>
              <a:buNone/>
            </a:pPr>
            <a:r>
              <a:rPr lang="en-US" sz="1050" dirty="0">
                <a:solidFill>
                  <a:srgbClr val="000000"/>
                </a:solidFill>
                <a:latin typeface="Source Sans 3" pitchFamily="34" charset="0"/>
                <a:ea typeface="Source Sans 3" pitchFamily="34" charset="-122"/>
                <a:cs typeface="Source Sans 3" pitchFamily="34" charset="-120"/>
              </a:rPr>
              <a:t>Este gráfico muestra tamaños de archivo reales para una fotografía típica de 1920x1080 píxeles y un logo vectorial. La diferencia es dramática: un PNG sin optimizar puede pesar más de </a:t>
            </a:r>
            <a:r>
              <a:rPr lang="en-US" sz="1050" b="1" dirty="0">
                <a:solidFill>
                  <a:srgbClr val="000000"/>
                </a:solidFill>
                <a:latin typeface="Source Sans 3" pitchFamily="34" charset="0"/>
                <a:ea typeface="Source Sans 3" pitchFamily="34" charset="-122"/>
                <a:cs typeface="Source Sans 3" pitchFamily="34" charset="-120"/>
              </a:rPr>
              <a:t>12 veces</a:t>
            </a:r>
            <a:r>
              <a:rPr lang="en-US" sz="1050" dirty="0">
                <a:solidFill>
                  <a:srgbClr val="000000"/>
                </a:solidFill>
                <a:latin typeface="Source Sans 3" pitchFamily="34" charset="0"/>
                <a:ea typeface="Source Sans 3" pitchFamily="34" charset="-122"/>
                <a:cs typeface="Source Sans 3" pitchFamily="34" charset="-120"/>
              </a:rPr>
              <a:t> lo que pesa su equivalente en WebP, y más de </a:t>
            </a:r>
            <a:r>
              <a:rPr lang="en-US" sz="1050" b="1" dirty="0">
                <a:solidFill>
                  <a:srgbClr val="000000"/>
                </a:solidFill>
                <a:latin typeface="Source Sans 3" pitchFamily="34" charset="0"/>
                <a:ea typeface="Source Sans 3" pitchFamily="34" charset="-122"/>
                <a:cs typeface="Source Sans 3" pitchFamily="34" charset="-120"/>
              </a:rPr>
              <a:t>1700 veces</a:t>
            </a:r>
            <a:r>
              <a:rPr lang="en-US" sz="1050" dirty="0">
                <a:solidFill>
                  <a:srgbClr val="000000"/>
                </a:solidFill>
                <a:latin typeface="Source Sans 3" pitchFamily="34" charset="0"/>
                <a:ea typeface="Source Sans 3" pitchFamily="34" charset="-122"/>
                <a:cs typeface="Source Sans 3" pitchFamily="34" charset="-120"/>
              </a:rPr>
              <a:t> lo que pesa un logo en SVG.</a:t>
            </a:r>
            <a:endParaRPr lang="en-US" sz="1050" dirty="0"/>
          </a:p>
        </p:txBody>
      </p:sp>
      <p:sp>
        <p:nvSpPr>
          <p:cNvPr id="6" name="Text 3"/>
          <p:cNvSpPr/>
          <p:nvPr/>
        </p:nvSpPr>
        <p:spPr>
          <a:xfrm>
            <a:off x="2426851" y="7644884"/>
            <a:ext cx="9776579" cy="216337"/>
          </a:xfrm>
          <a:prstGeom prst="rect">
            <a:avLst/>
          </a:prstGeom>
          <a:noFill/>
          <a:ln/>
        </p:spPr>
        <p:txBody>
          <a:bodyPr wrap="none" lIns="0" tIns="0" rIns="0" bIns="0" rtlCol="0" anchor="t"/>
          <a:lstStyle/>
          <a:p>
            <a:pPr marL="0" indent="0" algn="l">
              <a:lnSpc>
                <a:spcPts val="1700"/>
              </a:lnSpc>
              <a:buNone/>
            </a:pPr>
            <a:r>
              <a:rPr lang="en-US" sz="1050" dirty="0">
                <a:solidFill>
                  <a:srgbClr val="000000"/>
                </a:solidFill>
                <a:latin typeface="Source Sans 3" pitchFamily="34" charset="0"/>
                <a:ea typeface="Source Sans 3" pitchFamily="34" charset="-122"/>
                <a:cs typeface="Source Sans 3" pitchFamily="34" charset="-120"/>
              </a:rPr>
              <a:t>Cada kilobyte cuenta en dispositivos móviles con conexiones lentas. La optimización de imágenes no es opcional: es fundamental para la experiencia de usuario.</a:t>
            </a:r>
            <a:endParaRPr lang="en-US" sz="1050" dirty="0"/>
          </a:p>
        </p:txBody>
      </p:sp>
      <p:pic>
        <p:nvPicPr>
          <p:cNvPr id="7" name="Image 9"/>
          <p:cNvPicPr>
            <a:picLocks noChangeArrowheads="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58187" y="309502"/>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209568" y="414099"/>
            <a:ext cx="6061234" cy="354925"/>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Montserrat Bold" pitchFamily="34" charset="0"/>
                <a:ea typeface="Montserrat Bold" pitchFamily="34" charset="-122"/>
                <a:cs typeface="Montserrat Bold" pitchFamily="34" charset="-120"/>
              </a:rPr>
              <a:t>Caso Real: Portal Turístico Maras y Moray</a:t>
            </a:r>
            <a:endParaRPr lang="en-US" sz="2200" dirty="0"/>
          </a:p>
        </p:txBody>
      </p:sp>
      <p:sp>
        <p:nvSpPr>
          <p:cNvPr id="3" name="Text 1"/>
          <p:cNvSpPr/>
          <p:nvPr/>
        </p:nvSpPr>
        <p:spPr>
          <a:xfrm>
            <a:off x="3209568" y="814388"/>
            <a:ext cx="1703903" cy="212884"/>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Montserrat Bold" pitchFamily="34" charset="0"/>
                <a:ea typeface="Montserrat Bold" pitchFamily="34" charset="-122"/>
                <a:cs typeface="Montserrat Bold" pitchFamily="34" charset="-120"/>
              </a:rPr>
              <a:t>Situación Inicial</a:t>
            </a:r>
            <a:endParaRPr lang="en-US" sz="1300" dirty="0"/>
          </a:p>
        </p:txBody>
      </p:sp>
      <p:sp>
        <p:nvSpPr>
          <p:cNvPr id="4" name="Text 2"/>
          <p:cNvSpPr/>
          <p:nvPr/>
        </p:nvSpPr>
        <p:spPr>
          <a:xfrm>
            <a:off x="3209568" y="1197650"/>
            <a:ext cx="8211145" cy="363379"/>
          </a:xfrm>
          <a:prstGeom prst="rect">
            <a:avLst/>
          </a:prstGeom>
          <a:noFill/>
          <a:ln/>
        </p:spPr>
        <p:txBody>
          <a:bodyPr wrap="square" lIns="0" tIns="0" rIns="0" bIns="0" rtlCol="0" anchor="t"/>
          <a:lstStyle/>
          <a:p>
            <a:pPr marL="0" indent="0" algn="l">
              <a:lnSpc>
                <a:spcPts val="1400"/>
              </a:lnSpc>
              <a:buNone/>
            </a:pPr>
            <a:r>
              <a:rPr lang="en-US" sz="1200" dirty="0">
                <a:solidFill>
                  <a:srgbClr val="000000"/>
                </a:solidFill>
                <a:latin typeface="Source Sans 3" pitchFamily="34" charset="0"/>
                <a:ea typeface="Source Sans 3" pitchFamily="34" charset="-122"/>
                <a:cs typeface="Source Sans 3" pitchFamily="34" charset="-120"/>
              </a:rPr>
              <a:t>Un portal web turístico diseñado para promocionar las Salineras de Maras y los sitios arqueológicos de Moray en Cusco. El sitio incluye fotografías de alta calidad de los paisajes y múltiples iconos de servicios turísticos.</a:t>
            </a:r>
            <a:endParaRPr lang="en-US" sz="1200" dirty="0"/>
          </a:p>
        </p:txBody>
      </p:sp>
      <p:sp>
        <p:nvSpPr>
          <p:cNvPr id="5" name="Shape 3"/>
          <p:cNvSpPr/>
          <p:nvPr/>
        </p:nvSpPr>
        <p:spPr>
          <a:xfrm>
            <a:off x="7307461" y="1688783"/>
            <a:ext cx="15240" cy="6126718"/>
          </a:xfrm>
          <a:prstGeom prst="roundRect">
            <a:avLst>
              <a:gd name="adj" fmla="val 60000"/>
            </a:avLst>
          </a:prstGeom>
          <a:solidFill>
            <a:srgbClr val="D8D4D4"/>
          </a:solidFill>
          <a:ln/>
        </p:spPr>
      </p:sp>
      <p:sp>
        <p:nvSpPr>
          <p:cNvPr id="6" name="Shape 4"/>
          <p:cNvSpPr/>
          <p:nvPr/>
        </p:nvSpPr>
        <p:spPr>
          <a:xfrm>
            <a:off x="3194327" y="1731407"/>
            <a:ext cx="4688431" cy="2383035"/>
          </a:xfrm>
          <a:prstGeom prst="roundRect">
            <a:avLst>
              <a:gd name="adj" fmla="val 377"/>
            </a:avLst>
          </a:prstGeom>
          <a:solidFill>
            <a:srgbClr val="F2EEEE"/>
          </a:solidFill>
          <a:ln w="7620">
            <a:solidFill>
              <a:srgbClr val="D32F2F"/>
            </a:solidFill>
            <a:prstDash val="solid"/>
          </a:ln>
        </p:spPr>
      </p:sp>
      <p:sp>
        <p:nvSpPr>
          <p:cNvPr id="7" name="Text 5"/>
          <p:cNvSpPr/>
          <p:nvPr/>
        </p:nvSpPr>
        <p:spPr>
          <a:xfrm>
            <a:off x="5104208" y="1813240"/>
            <a:ext cx="2377664" cy="181889"/>
          </a:xfrm>
          <a:prstGeom prst="rect">
            <a:avLst/>
          </a:prstGeom>
          <a:noFill/>
          <a:ln/>
        </p:spPr>
        <p:txBody>
          <a:bodyPr wrap="none" lIns="0" tIns="0" rIns="0" bIns="0" rtlCol="0" anchor="t"/>
          <a:lstStyle/>
          <a:p>
            <a:pPr marL="0" indent="0" algn="r">
              <a:lnSpc>
                <a:spcPts val="1350"/>
              </a:lnSpc>
              <a:buNone/>
            </a:pPr>
            <a:r>
              <a:rPr lang="en-US" sz="1600" b="1" dirty="0">
                <a:solidFill>
                  <a:srgbClr val="000000"/>
                </a:solidFill>
                <a:latin typeface="Montserrat Bold" pitchFamily="34" charset="0"/>
                <a:ea typeface="Montserrat Bold" pitchFamily="34" charset="-122"/>
                <a:cs typeface="Montserrat Bold" pitchFamily="34" charset="-120"/>
              </a:rPr>
              <a:t>❌ Error de Implementación</a:t>
            </a:r>
            <a:endParaRPr lang="en-US" sz="1600" dirty="0"/>
          </a:p>
        </p:txBody>
      </p:sp>
      <p:sp>
        <p:nvSpPr>
          <p:cNvPr id="8" name="Text 6"/>
          <p:cNvSpPr/>
          <p:nvPr/>
        </p:nvSpPr>
        <p:spPr>
          <a:xfrm>
            <a:off x="3315532" y="2069619"/>
            <a:ext cx="4420304" cy="356994"/>
          </a:xfrm>
          <a:prstGeom prst="rect">
            <a:avLst/>
          </a:prstGeom>
          <a:noFill/>
          <a:ln/>
        </p:spPr>
        <p:txBody>
          <a:bodyPr wrap="square" lIns="0" tIns="0" rIns="0" bIns="0" rtlCol="0" anchor="t"/>
          <a:lstStyle/>
          <a:p>
            <a:pPr marL="0" indent="0" algn="r">
              <a:lnSpc>
                <a:spcPts val="1400"/>
              </a:lnSpc>
              <a:buNone/>
            </a:pPr>
            <a:r>
              <a:rPr lang="en-US" sz="1050" b="1" dirty="0">
                <a:solidFill>
                  <a:srgbClr val="000000"/>
                </a:solidFill>
                <a:latin typeface="Source Sans 3" pitchFamily="34" charset="0"/>
                <a:ea typeface="Source Sans 3" pitchFamily="34" charset="-122"/>
                <a:cs typeface="Source Sans 3" pitchFamily="34" charset="-120"/>
              </a:rPr>
              <a:t>Decisión técnica:</a:t>
            </a:r>
            <a:r>
              <a:rPr lang="en-US" sz="1050" dirty="0">
                <a:solidFill>
                  <a:srgbClr val="000000"/>
                </a:solidFill>
                <a:latin typeface="Source Sans 3" pitchFamily="34" charset="0"/>
                <a:ea typeface="Source Sans 3" pitchFamily="34" charset="-122"/>
                <a:cs typeface="Source Sans 3" pitchFamily="34" charset="-120"/>
              </a:rPr>
              <a:t> El desarrollador guardó todas las imágenes en formato PNG, tanto las fotografías panorámicas como los iconos de servicios.</a:t>
            </a:r>
            <a:endParaRPr lang="en-US" sz="1050" dirty="0"/>
          </a:p>
        </p:txBody>
      </p:sp>
      <p:sp>
        <p:nvSpPr>
          <p:cNvPr id="9" name="Text 7"/>
          <p:cNvSpPr/>
          <p:nvPr/>
        </p:nvSpPr>
        <p:spPr>
          <a:xfrm>
            <a:off x="3315532" y="2497910"/>
            <a:ext cx="4420304" cy="178496"/>
          </a:xfrm>
          <a:prstGeom prst="rect">
            <a:avLst/>
          </a:prstGeom>
          <a:noFill/>
          <a:ln/>
        </p:spPr>
        <p:txBody>
          <a:bodyPr wrap="none" lIns="0" tIns="0" rIns="0" bIns="0" rtlCol="0" anchor="t"/>
          <a:lstStyle/>
          <a:p>
            <a:pPr marL="0" indent="0" algn="r">
              <a:lnSpc>
                <a:spcPts val="1400"/>
              </a:lnSpc>
              <a:buNone/>
            </a:pPr>
            <a:r>
              <a:rPr lang="en-US" sz="1050" b="1" dirty="0">
                <a:solidFill>
                  <a:srgbClr val="000000"/>
                </a:solidFill>
                <a:latin typeface="Source Sans 3" pitchFamily="34" charset="0"/>
                <a:ea typeface="Source Sans 3" pitchFamily="34" charset="-122"/>
                <a:cs typeface="Source Sans 3" pitchFamily="34" charset="-120"/>
              </a:rPr>
              <a:t>Consecuencias medibles:</a:t>
            </a:r>
            <a:endParaRPr lang="en-US" sz="1050" dirty="0"/>
          </a:p>
        </p:txBody>
      </p:sp>
      <p:sp>
        <p:nvSpPr>
          <p:cNvPr id="10" name="Text 8"/>
          <p:cNvSpPr/>
          <p:nvPr/>
        </p:nvSpPr>
        <p:spPr>
          <a:xfrm>
            <a:off x="3315532" y="2747703"/>
            <a:ext cx="4420304" cy="178496"/>
          </a:xfrm>
          <a:prstGeom prst="rect">
            <a:avLst/>
          </a:prstGeom>
          <a:noFill/>
          <a:ln/>
        </p:spPr>
        <p:txBody>
          <a:bodyPr wrap="none" lIns="0" tIns="0" rIns="0" bIns="0" rtlCol="0" anchor="t"/>
          <a:lstStyle/>
          <a:p>
            <a:pPr marL="342900" indent="-342900" algn="l">
              <a:lnSpc>
                <a:spcPts val="1400"/>
              </a:lnSpc>
              <a:buSzPct val="100000"/>
              <a:buChar char="•"/>
            </a:pPr>
            <a:r>
              <a:rPr lang="en-US" sz="1050" dirty="0">
                <a:solidFill>
                  <a:srgbClr val="000000"/>
                </a:solidFill>
                <a:latin typeface="Source Sans 3" pitchFamily="34" charset="0"/>
                <a:ea typeface="Source Sans 3" pitchFamily="34" charset="-122"/>
                <a:cs typeface="Source Sans 3" pitchFamily="34" charset="-120"/>
              </a:rPr>
              <a:t>Fotografías de las Salineras: 5MB cada una (10 fotos = 50MB total)</a:t>
            </a:r>
            <a:endParaRPr lang="en-US" sz="1050" dirty="0"/>
          </a:p>
        </p:txBody>
      </p:sp>
      <p:sp>
        <p:nvSpPr>
          <p:cNvPr id="11" name="Text 9"/>
          <p:cNvSpPr/>
          <p:nvPr/>
        </p:nvSpPr>
        <p:spPr>
          <a:xfrm>
            <a:off x="3315532" y="2969040"/>
            <a:ext cx="4420304" cy="178496"/>
          </a:xfrm>
          <a:prstGeom prst="rect">
            <a:avLst/>
          </a:prstGeom>
          <a:noFill/>
          <a:ln/>
        </p:spPr>
        <p:txBody>
          <a:bodyPr wrap="none" lIns="0" tIns="0" rIns="0" bIns="0" rtlCol="0" anchor="t"/>
          <a:lstStyle/>
          <a:p>
            <a:pPr marL="342900" indent="-342900" algn="l">
              <a:lnSpc>
                <a:spcPts val="1400"/>
              </a:lnSpc>
              <a:buSzPct val="100000"/>
              <a:buChar char="•"/>
            </a:pPr>
            <a:r>
              <a:rPr lang="en-US" sz="1050" dirty="0">
                <a:solidFill>
                  <a:srgbClr val="000000"/>
                </a:solidFill>
                <a:latin typeface="Source Sans 3" pitchFamily="34" charset="0"/>
                <a:ea typeface="Source Sans 3" pitchFamily="34" charset="-122"/>
                <a:cs typeface="Source Sans 3" pitchFamily="34" charset="-120"/>
              </a:rPr>
              <a:t>Iconos de servicios: 200KB cada uno (20 iconos = 4MB total)</a:t>
            </a:r>
            <a:endParaRPr lang="en-US" sz="1050" dirty="0"/>
          </a:p>
        </p:txBody>
      </p:sp>
      <p:sp>
        <p:nvSpPr>
          <p:cNvPr id="12" name="Text 10"/>
          <p:cNvSpPr/>
          <p:nvPr/>
        </p:nvSpPr>
        <p:spPr>
          <a:xfrm>
            <a:off x="3315532" y="3190377"/>
            <a:ext cx="4420304" cy="178496"/>
          </a:xfrm>
          <a:prstGeom prst="rect">
            <a:avLst/>
          </a:prstGeom>
          <a:noFill/>
          <a:ln/>
        </p:spPr>
        <p:txBody>
          <a:bodyPr wrap="none" lIns="0" tIns="0" rIns="0" bIns="0" rtlCol="0" anchor="t"/>
          <a:lstStyle/>
          <a:p>
            <a:pPr marL="342900" indent="-342900" algn="l">
              <a:lnSpc>
                <a:spcPts val="1400"/>
              </a:lnSpc>
              <a:buSzPct val="100000"/>
              <a:buChar char="•"/>
            </a:pPr>
            <a:r>
              <a:rPr lang="en-US" sz="1050" dirty="0">
                <a:solidFill>
                  <a:srgbClr val="000000"/>
                </a:solidFill>
                <a:latin typeface="Source Sans 3" pitchFamily="34" charset="0"/>
                <a:ea typeface="Source Sans 3" pitchFamily="34" charset="-122"/>
                <a:cs typeface="Source Sans 3" pitchFamily="34" charset="-120"/>
              </a:rPr>
              <a:t>Tiempo de carga inicial: 22 segundos en conexión 4G estándar</a:t>
            </a:r>
            <a:endParaRPr lang="en-US" sz="1050" dirty="0"/>
          </a:p>
        </p:txBody>
      </p:sp>
      <p:sp>
        <p:nvSpPr>
          <p:cNvPr id="13" name="Text 11"/>
          <p:cNvSpPr/>
          <p:nvPr/>
        </p:nvSpPr>
        <p:spPr>
          <a:xfrm>
            <a:off x="3315532" y="3414906"/>
            <a:ext cx="4420304" cy="356994"/>
          </a:xfrm>
          <a:prstGeom prst="rect">
            <a:avLst/>
          </a:prstGeom>
          <a:noFill/>
          <a:ln/>
        </p:spPr>
        <p:txBody>
          <a:bodyPr wrap="square" lIns="0" tIns="0" rIns="0" bIns="0" rtlCol="0" anchor="t"/>
          <a:lstStyle/>
          <a:p>
            <a:pPr marL="342900" indent="-342900" algn="l">
              <a:lnSpc>
                <a:spcPts val="1400"/>
              </a:lnSpc>
              <a:buSzPct val="100000"/>
              <a:buChar char="•"/>
            </a:pPr>
            <a:r>
              <a:rPr lang="en-US" sz="1050" dirty="0">
                <a:solidFill>
                  <a:srgbClr val="000000"/>
                </a:solidFill>
                <a:latin typeface="Source Sans 3" pitchFamily="34" charset="0"/>
                <a:ea typeface="Source Sans 3" pitchFamily="34" charset="-122"/>
                <a:cs typeface="Source Sans 3" pitchFamily="34" charset="-120"/>
              </a:rPr>
              <a:t>Iconos completamente borrosos al hacer zoom en dispositivos de alta resolución</a:t>
            </a:r>
            <a:endParaRPr lang="en-US" sz="1050" dirty="0"/>
          </a:p>
        </p:txBody>
      </p:sp>
      <p:sp>
        <p:nvSpPr>
          <p:cNvPr id="14" name="Text 12"/>
          <p:cNvSpPr/>
          <p:nvPr/>
        </p:nvSpPr>
        <p:spPr>
          <a:xfrm>
            <a:off x="3315532" y="3814741"/>
            <a:ext cx="4420304" cy="178496"/>
          </a:xfrm>
          <a:prstGeom prst="rect">
            <a:avLst/>
          </a:prstGeom>
          <a:noFill/>
          <a:ln/>
        </p:spPr>
        <p:txBody>
          <a:bodyPr wrap="none" lIns="0" tIns="0" rIns="0" bIns="0" rtlCol="0" anchor="t"/>
          <a:lstStyle/>
          <a:p>
            <a:pPr marL="342900" indent="-342900" algn="l">
              <a:lnSpc>
                <a:spcPts val="1400"/>
              </a:lnSpc>
              <a:buSzPct val="100000"/>
              <a:buChar char="•"/>
            </a:pPr>
            <a:r>
              <a:rPr lang="en-US" sz="1050" dirty="0">
                <a:solidFill>
                  <a:srgbClr val="000000"/>
                </a:solidFill>
                <a:latin typeface="Source Sans 3" pitchFamily="34" charset="0"/>
                <a:ea typeface="Source Sans 3" pitchFamily="34" charset="-122"/>
                <a:cs typeface="Source Sans 3" pitchFamily="34" charset="-120"/>
              </a:rPr>
              <a:t>Tasa de rebote: 73% de usuarios abandonaban antes de ver el contenido</a:t>
            </a:r>
            <a:endParaRPr lang="en-US" sz="1050" dirty="0"/>
          </a:p>
        </p:txBody>
      </p:sp>
      <p:sp>
        <p:nvSpPr>
          <p:cNvPr id="15" name="Shape 13"/>
          <p:cNvSpPr/>
          <p:nvPr/>
        </p:nvSpPr>
        <p:spPr>
          <a:xfrm>
            <a:off x="8410594" y="4114442"/>
            <a:ext cx="5100454" cy="3473887"/>
          </a:xfrm>
          <a:prstGeom prst="rect">
            <a:avLst/>
          </a:prstGeom>
          <a:solidFill>
            <a:srgbClr val="F2EEEE"/>
          </a:solidFill>
          <a:ln w="7620">
            <a:solidFill>
              <a:srgbClr val="2F3F86"/>
            </a:solidFill>
            <a:prstDash val="solid"/>
          </a:ln>
        </p:spPr>
      </p:sp>
      <p:sp>
        <p:nvSpPr>
          <p:cNvPr id="16" name="Text 14"/>
          <p:cNvSpPr/>
          <p:nvPr/>
        </p:nvSpPr>
        <p:spPr>
          <a:xfrm>
            <a:off x="8524180" y="4235648"/>
            <a:ext cx="3130117" cy="177522"/>
          </a:xfrm>
          <a:prstGeom prst="rect">
            <a:avLst/>
          </a:prstGeom>
          <a:noFill/>
          <a:ln/>
        </p:spPr>
        <p:txBody>
          <a:bodyPr wrap="none" lIns="0" tIns="0" rIns="0" bIns="0" rtlCol="0" anchor="t"/>
          <a:lstStyle/>
          <a:p>
            <a:pPr marL="0" indent="0" algn="l">
              <a:lnSpc>
                <a:spcPts val="1350"/>
              </a:lnSpc>
              <a:buNone/>
            </a:pPr>
            <a:r>
              <a:rPr lang="en-US" b="1" dirty="0">
                <a:solidFill>
                  <a:srgbClr val="000000"/>
                </a:solidFill>
                <a:latin typeface="Montserrat Bold" pitchFamily="34" charset="0"/>
                <a:ea typeface="Montserrat Bold" pitchFamily="34" charset="-122"/>
                <a:cs typeface="Montserrat Bold" pitchFamily="34" charset="-120"/>
              </a:rPr>
              <a:t>✓ Solución Técnica Implementada</a:t>
            </a:r>
            <a:endParaRPr lang="en-US" dirty="0"/>
          </a:p>
        </p:txBody>
      </p:sp>
      <p:sp>
        <p:nvSpPr>
          <p:cNvPr id="17" name="Text 15"/>
          <p:cNvSpPr/>
          <p:nvPr/>
        </p:nvSpPr>
        <p:spPr>
          <a:xfrm>
            <a:off x="8524180" y="4481274"/>
            <a:ext cx="4808772" cy="181689"/>
          </a:xfrm>
          <a:prstGeom prst="rect">
            <a:avLst/>
          </a:prstGeom>
          <a:noFill/>
          <a:ln/>
        </p:spPr>
        <p:txBody>
          <a:bodyPr wrap="none" lIns="0" tIns="0" rIns="0" bIns="0" rtlCol="0" anchor="t"/>
          <a:lstStyle/>
          <a:p>
            <a:pPr marL="0" indent="0" algn="l">
              <a:lnSpc>
                <a:spcPts val="1400"/>
              </a:lnSpc>
              <a:buNone/>
            </a:pPr>
            <a:r>
              <a:rPr lang="en-US" sz="1100" b="1" dirty="0">
                <a:solidFill>
                  <a:srgbClr val="000000"/>
                </a:solidFill>
                <a:latin typeface="Source Sans 3" pitchFamily="34" charset="0"/>
                <a:ea typeface="Source Sans 3" pitchFamily="34" charset="-122"/>
                <a:cs typeface="Source Sans 3" pitchFamily="34" charset="-120"/>
              </a:rPr>
              <a:t>Estrategia de optimización:</a:t>
            </a:r>
            <a:endParaRPr lang="en-US" sz="1100" dirty="0"/>
          </a:p>
        </p:txBody>
      </p:sp>
      <p:sp>
        <p:nvSpPr>
          <p:cNvPr id="18" name="Text 16"/>
          <p:cNvSpPr/>
          <p:nvPr/>
        </p:nvSpPr>
        <p:spPr>
          <a:xfrm>
            <a:off x="8524180" y="4731067"/>
            <a:ext cx="4808772" cy="363379"/>
          </a:xfrm>
          <a:prstGeom prst="rect">
            <a:avLst/>
          </a:prstGeom>
          <a:noFill/>
          <a:ln/>
        </p:spPr>
        <p:txBody>
          <a:bodyPr wrap="square" lIns="0" tIns="0" rIns="0" bIns="0" rtlCol="0" anchor="t"/>
          <a:lstStyle/>
          <a:p>
            <a:pPr marL="342900" indent="-342900" algn="l">
              <a:lnSpc>
                <a:spcPts val="1400"/>
              </a:lnSpc>
              <a:buSzPct val="100000"/>
              <a:buFont typeface="+mj-lt"/>
              <a:buAutoNum type="arabicPeriod"/>
            </a:pPr>
            <a:r>
              <a:rPr lang="en-US" sz="1100" b="1" dirty="0">
                <a:solidFill>
                  <a:srgbClr val="000000"/>
                </a:solidFill>
                <a:latin typeface="Source Sans 3" pitchFamily="34" charset="0"/>
                <a:ea typeface="Source Sans 3" pitchFamily="34" charset="-122"/>
                <a:cs typeface="Source Sans 3" pitchFamily="34" charset="-120"/>
              </a:rPr>
              <a:t>Fotografías panorámicas:</a:t>
            </a:r>
            <a:r>
              <a:rPr lang="en-US" sz="1100" dirty="0">
                <a:solidFill>
                  <a:srgbClr val="000000"/>
                </a:solidFill>
                <a:latin typeface="Source Sans 3" pitchFamily="34" charset="0"/>
                <a:ea typeface="Source Sans 3" pitchFamily="34" charset="-122"/>
                <a:cs typeface="Source Sans 3" pitchFamily="34" charset="-120"/>
              </a:rPr>
              <a:t> Convertidas a formato WebP con calidad 85%. Reducción de 5MB a 420KB por imagen (92% de reducción)</a:t>
            </a:r>
            <a:endParaRPr lang="en-US" sz="1100" dirty="0"/>
          </a:p>
        </p:txBody>
      </p:sp>
      <p:sp>
        <p:nvSpPr>
          <p:cNvPr id="19" name="Text 17"/>
          <p:cNvSpPr/>
          <p:nvPr/>
        </p:nvSpPr>
        <p:spPr>
          <a:xfrm>
            <a:off x="8524180" y="5134093"/>
            <a:ext cx="4808772" cy="363379"/>
          </a:xfrm>
          <a:prstGeom prst="rect">
            <a:avLst/>
          </a:prstGeom>
          <a:noFill/>
          <a:ln/>
        </p:spPr>
        <p:txBody>
          <a:bodyPr wrap="square" lIns="0" tIns="0" rIns="0" bIns="0" rtlCol="0" anchor="t"/>
          <a:lstStyle/>
          <a:p>
            <a:pPr marL="342900" indent="-342900" algn="l">
              <a:lnSpc>
                <a:spcPts val="1400"/>
              </a:lnSpc>
              <a:buSzPct val="100000"/>
              <a:buFont typeface="+mj-lt"/>
              <a:buAutoNum type="arabicPeriod" startAt="2"/>
            </a:pPr>
            <a:r>
              <a:rPr lang="en-US" sz="1100" b="1" dirty="0">
                <a:solidFill>
                  <a:srgbClr val="000000"/>
                </a:solidFill>
                <a:latin typeface="Source Sans 3" pitchFamily="34" charset="0"/>
                <a:ea typeface="Source Sans 3" pitchFamily="34" charset="-122"/>
                <a:cs typeface="Source Sans 3" pitchFamily="34" charset="-120"/>
              </a:rPr>
              <a:t>Iconos de servicios:</a:t>
            </a:r>
            <a:r>
              <a:rPr lang="en-US" sz="1100" dirty="0">
                <a:solidFill>
                  <a:srgbClr val="000000"/>
                </a:solidFill>
                <a:latin typeface="Source Sans 3" pitchFamily="34" charset="0"/>
                <a:ea typeface="Source Sans 3" pitchFamily="34" charset="-122"/>
                <a:cs typeface="Source Sans 3" pitchFamily="34" charset="-120"/>
              </a:rPr>
              <a:t> Rediseñados completamente en SVG. Reducción de 200KB a 2KB por icono (99% de reducción)</a:t>
            </a:r>
            <a:endParaRPr lang="en-US" sz="1100" dirty="0"/>
          </a:p>
        </p:txBody>
      </p:sp>
      <p:sp>
        <p:nvSpPr>
          <p:cNvPr id="20" name="Text 18"/>
          <p:cNvSpPr/>
          <p:nvPr/>
        </p:nvSpPr>
        <p:spPr>
          <a:xfrm>
            <a:off x="8524180" y="5537120"/>
            <a:ext cx="4808772" cy="363379"/>
          </a:xfrm>
          <a:prstGeom prst="rect">
            <a:avLst/>
          </a:prstGeom>
          <a:noFill/>
          <a:ln/>
        </p:spPr>
        <p:txBody>
          <a:bodyPr wrap="square" lIns="0" tIns="0" rIns="0" bIns="0" rtlCol="0" anchor="t"/>
          <a:lstStyle/>
          <a:p>
            <a:pPr marL="342900" indent="-342900" algn="l">
              <a:lnSpc>
                <a:spcPts val="1400"/>
              </a:lnSpc>
              <a:buSzPct val="100000"/>
              <a:buFont typeface="+mj-lt"/>
              <a:buAutoNum type="arabicPeriod" startAt="3"/>
            </a:pPr>
            <a:r>
              <a:rPr lang="en-US" sz="1100" b="1" dirty="0">
                <a:solidFill>
                  <a:srgbClr val="000000"/>
                </a:solidFill>
                <a:latin typeface="Source Sans 3" pitchFamily="34" charset="0"/>
                <a:ea typeface="Source Sans 3" pitchFamily="34" charset="-122"/>
                <a:cs typeface="Source Sans 3" pitchFamily="34" charset="-120"/>
              </a:rPr>
              <a:t>Implementación:</a:t>
            </a:r>
            <a:r>
              <a:rPr lang="en-US" sz="1100" dirty="0">
                <a:solidFill>
                  <a:srgbClr val="000000"/>
                </a:solidFill>
                <a:latin typeface="Source Sans 3" pitchFamily="34" charset="0"/>
                <a:ea typeface="Source Sans 3" pitchFamily="34" charset="-122"/>
                <a:cs typeface="Source Sans 3" pitchFamily="34" charset="-120"/>
              </a:rPr>
              <a:t> Fallback automático a JPG para navegadores sin soporte WebP</a:t>
            </a:r>
            <a:endParaRPr lang="en-US" sz="1100" dirty="0"/>
          </a:p>
        </p:txBody>
      </p:sp>
      <p:sp>
        <p:nvSpPr>
          <p:cNvPr id="21" name="Text 19"/>
          <p:cNvSpPr/>
          <p:nvPr/>
        </p:nvSpPr>
        <p:spPr>
          <a:xfrm>
            <a:off x="8524180" y="5968602"/>
            <a:ext cx="4808772" cy="181689"/>
          </a:xfrm>
          <a:prstGeom prst="rect">
            <a:avLst/>
          </a:prstGeom>
          <a:noFill/>
          <a:ln/>
        </p:spPr>
        <p:txBody>
          <a:bodyPr wrap="none" lIns="0" tIns="0" rIns="0" bIns="0" rtlCol="0" anchor="t"/>
          <a:lstStyle/>
          <a:p>
            <a:pPr marL="0" indent="0" algn="l">
              <a:lnSpc>
                <a:spcPts val="1400"/>
              </a:lnSpc>
              <a:buNone/>
            </a:pPr>
            <a:r>
              <a:rPr lang="en-US" sz="1100" b="1" dirty="0">
                <a:solidFill>
                  <a:srgbClr val="000000"/>
                </a:solidFill>
                <a:latin typeface="Source Sans 3" pitchFamily="34" charset="0"/>
                <a:ea typeface="Source Sans 3" pitchFamily="34" charset="-122"/>
                <a:cs typeface="Source Sans 3" pitchFamily="34" charset="-120"/>
              </a:rPr>
              <a:t>Resultados medibles:</a:t>
            </a:r>
            <a:endParaRPr lang="en-US" sz="1100" dirty="0"/>
          </a:p>
        </p:txBody>
      </p:sp>
      <p:sp>
        <p:nvSpPr>
          <p:cNvPr id="22" name="Text 20"/>
          <p:cNvSpPr/>
          <p:nvPr/>
        </p:nvSpPr>
        <p:spPr>
          <a:xfrm>
            <a:off x="8524180" y="6218395"/>
            <a:ext cx="4808772" cy="181689"/>
          </a:xfrm>
          <a:prstGeom prst="rect">
            <a:avLst/>
          </a:prstGeom>
          <a:noFill/>
          <a:ln/>
        </p:spPr>
        <p:txBody>
          <a:bodyPr wrap="none" lIns="0" tIns="0" rIns="0" bIns="0" rtlCol="0" anchor="t"/>
          <a:lstStyle/>
          <a:p>
            <a:pPr marL="342900" indent="-342900" algn="l">
              <a:lnSpc>
                <a:spcPts val="1400"/>
              </a:lnSpc>
              <a:buSzPct val="100000"/>
              <a:buChar char="•"/>
            </a:pPr>
            <a:r>
              <a:rPr lang="en-US" sz="1100" dirty="0">
                <a:solidFill>
                  <a:srgbClr val="000000"/>
                </a:solidFill>
                <a:latin typeface="Source Sans 3" pitchFamily="34" charset="0"/>
                <a:ea typeface="Source Sans 3" pitchFamily="34" charset="-122"/>
                <a:cs typeface="Source Sans 3" pitchFamily="34" charset="-120"/>
              </a:rPr>
              <a:t>Tiempo de carga: Reducido a 2.8 segundos (87% de mejora)</a:t>
            </a:r>
            <a:endParaRPr lang="en-US" sz="1100" dirty="0"/>
          </a:p>
        </p:txBody>
      </p:sp>
      <p:sp>
        <p:nvSpPr>
          <p:cNvPr id="23" name="Text 21"/>
          <p:cNvSpPr/>
          <p:nvPr/>
        </p:nvSpPr>
        <p:spPr>
          <a:xfrm>
            <a:off x="8524180" y="6439733"/>
            <a:ext cx="4808772" cy="181689"/>
          </a:xfrm>
          <a:prstGeom prst="rect">
            <a:avLst/>
          </a:prstGeom>
          <a:noFill/>
          <a:ln/>
        </p:spPr>
        <p:txBody>
          <a:bodyPr wrap="none" lIns="0" tIns="0" rIns="0" bIns="0" rtlCol="0" anchor="t"/>
          <a:lstStyle/>
          <a:p>
            <a:pPr marL="342900" indent="-342900" algn="l">
              <a:lnSpc>
                <a:spcPts val="1400"/>
              </a:lnSpc>
              <a:buSzPct val="100000"/>
              <a:buChar char="•"/>
            </a:pPr>
            <a:r>
              <a:rPr lang="en-US" sz="1100" dirty="0">
                <a:solidFill>
                  <a:srgbClr val="000000"/>
                </a:solidFill>
                <a:latin typeface="Source Sans 3" pitchFamily="34" charset="0"/>
                <a:ea typeface="Source Sans 3" pitchFamily="34" charset="-122"/>
                <a:cs typeface="Source Sans 3" pitchFamily="34" charset="-120"/>
              </a:rPr>
              <a:t>Peso total del sitio: De 54MB a 5.6MB</a:t>
            </a:r>
            <a:endParaRPr lang="en-US" sz="1100" dirty="0"/>
          </a:p>
        </p:txBody>
      </p:sp>
      <p:sp>
        <p:nvSpPr>
          <p:cNvPr id="24" name="Text 22"/>
          <p:cNvSpPr/>
          <p:nvPr/>
        </p:nvSpPr>
        <p:spPr>
          <a:xfrm>
            <a:off x="8524180" y="6661070"/>
            <a:ext cx="4808772" cy="363379"/>
          </a:xfrm>
          <a:prstGeom prst="rect">
            <a:avLst/>
          </a:prstGeom>
          <a:noFill/>
          <a:ln/>
        </p:spPr>
        <p:txBody>
          <a:bodyPr wrap="square" lIns="0" tIns="0" rIns="0" bIns="0" rtlCol="0" anchor="t"/>
          <a:lstStyle/>
          <a:p>
            <a:pPr marL="342900" indent="-342900" algn="l">
              <a:lnSpc>
                <a:spcPts val="1400"/>
              </a:lnSpc>
              <a:buSzPct val="100000"/>
              <a:buChar char="•"/>
            </a:pPr>
            <a:r>
              <a:rPr lang="en-US" sz="1100" dirty="0">
                <a:solidFill>
                  <a:srgbClr val="000000"/>
                </a:solidFill>
                <a:latin typeface="Source Sans 3" pitchFamily="34" charset="0"/>
                <a:ea typeface="Source Sans 3" pitchFamily="34" charset="-122"/>
                <a:cs typeface="Source Sans 3" pitchFamily="34" charset="-120"/>
              </a:rPr>
              <a:t>Iconos perfectamente nítidos en cualquier resolución, incluyendo pantallas Retina</a:t>
            </a:r>
            <a:endParaRPr lang="en-US" sz="1100" dirty="0"/>
          </a:p>
        </p:txBody>
      </p:sp>
      <p:sp>
        <p:nvSpPr>
          <p:cNvPr id="25" name="Text 23"/>
          <p:cNvSpPr/>
          <p:nvPr/>
        </p:nvSpPr>
        <p:spPr>
          <a:xfrm>
            <a:off x="8524180" y="7064096"/>
            <a:ext cx="4808772" cy="181689"/>
          </a:xfrm>
          <a:prstGeom prst="rect">
            <a:avLst/>
          </a:prstGeom>
          <a:noFill/>
          <a:ln/>
        </p:spPr>
        <p:txBody>
          <a:bodyPr wrap="none" lIns="0" tIns="0" rIns="0" bIns="0" rtlCol="0" anchor="t"/>
          <a:lstStyle/>
          <a:p>
            <a:pPr marL="342900" indent="-342900" algn="l">
              <a:lnSpc>
                <a:spcPts val="1400"/>
              </a:lnSpc>
              <a:buSzPct val="100000"/>
              <a:buChar char="•"/>
            </a:pPr>
            <a:r>
              <a:rPr lang="en-US" sz="1100" dirty="0">
                <a:solidFill>
                  <a:srgbClr val="000000"/>
                </a:solidFill>
                <a:latin typeface="Source Sans 3" pitchFamily="34" charset="0"/>
                <a:ea typeface="Source Sans 3" pitchFamily="34" charset="-122"/>
                <a:cs typeface="Source Sans 3" pitchFamily="34" charset="-120"/>
              </a:rPr>
              <a:t>Tasa de rebote: Reducida al 28%</a:t>
            </a:r>
            <a:endParaRPr lang="en-US" sz="1100" dirty="0"/>
          </a:p>
        </p:txBody>
      </p:sp>
      <p:sp>
        <p:nvSpPr>
          <p:cNvPr id="26" name="Text 24"/>
          <p:cNvSpPr/>
          <p:nvPr/>
        </p:nvSpPr>
        <p:spPr>
          <a:xfrm>
            <a:off x="8524180" y="7285434"/>
            <a:ext cx="4808772" cy="181689"/>
          </a:xfrm>
          <a:prstGeom prst="rect">
            <a:avLst/>
          </a:prstGeom>
          <a:noFill/>
          <a:ln/>
        </p:spPr>
        <p:txBody>
          <a:bodyPr wrap="none" lIns="0" tIns="0" rIns="0" bIns="0" rtlCol="0" anchor="t"/>
          <a:lstStyle/>
          <a:p>
            <a:pPr marL="342900" indent="-342900" algn="l">
              <a:lnSpc>
                <a:spcPts val="1400"/>
              </a:lnSpc>
              <a:buSzPct val="100000"/>
              <a:buChar char="•"/>
            </a:pPr>
            <a:r>
              <a:rPr lang="en-US" sz="1100" dirty="0">
                <a:solidFill>
                  <a:srgbClr val="000000"/>
                </a:solidFill>
                <a:latin typeface="Source Sans 3" pitchFamily="34" charset="0"/>
                <a:ea typeface="Source Sans 3" pitchFamily="34" charset="-122"/>
                <a:cs typeface="Source Sans 3" pitchFamily="34" charset="-120"/>
              </a:rPr>
              <a:t>Google PageSpeed Score: Aumentó de 23 a 94 puntos</a:t>
            </a:r>
            <a:endParaRPr lang="en-US" sz="1100" dirty="0"/>
          </a:p>
        </p:txBody>
      </p:sp>
      <p:pic>
        <p:nvPicPr>
          <p:cNvPr id="27" name="Image 9"/>
          <p:cNvPicPr>
            <a:picLocks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96656" y="414099"/>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17352"/>
            <a:ext cx="630983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Guía de Decisión Rápida</a:t>
            </a:r>
            <a:endParaRPr lang="en-US" sz="3900" dirty="0"/>
          </a:p>
        </p:txBody>
      </p:sp>
      <p:sp>
        <p:nvSpPr>
          <p:cNvPr id="3" name="Text 1"/>
          <p:cNvSpPr/>
          <p:nvPr/>
        </p:nvSpPr>
        <p:spPr>
          <a:xfrm>
            <a:off x="793790" y="173426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¿Cuándo usar cada formato? Esta matriz de decisión te ayudará a elegir correctamente en cada situación.</a:t>
            </a:r>
            <a:endParaRPr lang="en-US" sz="1550" dirty="0"/>
          </a:p>
        </p:txBody>
      </p:sp>
      <p:sp>
        <p:nvSpPr>
          <p:cNvPr id="4" name="Text 2"/>
          <p:cNvSpPr/>
          <p:nvPr/>
        </p:nvSpPr>
        <p:spPr>
          <a:xfrm>
            <a:off x="793790" y="227504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Montserrat Light" pitchFamily="34" charset="0"/>
                <a:ea typeface="Montserrat Light" pitchFamily="34" charset="-122"/>
                <a:cs typeface="Montserrat Light" pitchFamily="34" charset="-120"/>
              </a:rPr>
              <a:t>01</a:t>
            </a:r>
            <a:endParaRPr lang="en-US" sz="1550" dirty="0"/>
          </a:p>
        </p:txBody>
      </p:sp>
      <p:sp>
        <p:nvSpPr>
          <p:cNvPr id="5" name="Shape 3"/>
          <p:cNvSpPr/>
          <p:nvPr/>
        </p:nvSpPr>
        <p:spPr>
          <a:xfrm>
            <a:off x="793790" y="2589371"/>
            <a:ext cx="4215289" cy="22860"/>
          </a:xfrm>
          <a:prstGeom prst="rect">
            <a:avLst/>
          </a:prstGeom>
          <a:solidFill>
            <a:srgbClr val="2F3F86"/>
          </a:solidFill>
          <a:ln/>
        </p:spPr>
      </p:sp>
      <p:sp>
        <p:nvSpPr>
          <p:cNvPr id="6" name="Text 4"/>
          <p:cNvSpPr/>
          <p:nvPr/>
        </p:nvSpPr>
        <p:spPr>
          <a:xfrm>
            <a:off x="793790" y="2734270"/>
            <a:ext cx="4215289" cy="620316"/>
          </a:xfrm>
          <a:prstGeom prst="rect">
            <a:avLst/>
          </a:prstGeom>
          <a:noFill/>
          <a:ln/>
        </p:spPr>
        <p:txBody>
          <a:bodyPr wrap="squar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¿Es una fotografía o imagen con muchos colores?</a:t>
            </a:r>
            <a:endParaRPr lang="en-US" sz="1950" dirty="0"/>
          </a:p>
        </p:txBody>
      </p:sp>
      <p:sp>
        <p:nvSpPr>
          <p:cNvPr id="7" name="Text 5"/>
          <p:cNvSpPr/>
          <p:nvPr/>
        </p:nvSpPr>
        <p:spPr>
          <a:xfrm>
            <a:off x="793790" y="3473648"/>
            <a:ext cx="4215289"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Usa </a:t>
            </a:r>
            <a:r>
              <a:rPr lang="en-US" sz="1550" b="1" dirty="0">
                <a:solidFill>
                  <a:srgbClr val="000000"/>
                </a:solidFill>
                <a:latin typeface="Source Sans 3" pitchFamily="34" charset="0"/>
                <a:ea typeface="Source Sans 3" pitchFamily="34" charset="-122"/>
                <a:cs typeface="Source Sans 3" pitchFamily="34" charset="-120"/>
              </a:rPr>
              <a:t>WebP</a:t>
            </a:r>
            <a:r>
              <a:rPr lang="en-US" sz="1550" dirty="0">
                <a:solidFill>
                  <a:srgbClr val="000000"/>
                </a:solidFill>
                <a:latin typeface="Source Sans 3" pitchFamily="34" charset="0"/>
                <a:ea typeface="Source Sans 3" pitchFamily="34" charset="-122"/>
                <a:cs typeface="Source Sans 3" pitchFamily="34" charset="-120"/>
              </a:rPr>
              <a:t> como primera opción (con fallback a JPG). Nunca uses PNG para fotografías.</a:t>
            </a:r>
            <a:endParaRPr lang="en-US" sz="1550" dirty="0"/>
          </a:p>
        </p:txBody>
      </p:sp>
      <p:sp>
        <p:nvSpPr>
          <p:cNvPr id="8" name="Text 6"/>
          <p:cNvSpPr/>
          <p:nvPr/>
        </p:nvSpPr>
        <p:spPr>
          <a:xfrm>
            <a:off x="5207437" y="227504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Montserrat Light" pitchFamily="34" charset="0"/>
                <a:ea typeface="Montserrat Light" pitchFamily="34" charset="-122"/>
                <a:cs typeface="Montserrat Light" pitchFamily="34" charset="-120"/>
              </a:rPr>
              <a:t>02</a:t>
            </a:r>
            <a:endParaRPr lang="en-US" sz="1550" dirty="0"/>
          </a:p>
        </p:txBody>
      </p:sp>
      <p:sp>
        <p:nvSpPr>
          <p:cNvPr id="9" name="Shape 7"/>
          <p:cNvSpPr/>
          <p:nvPr/>
        </p:nvSpPr>
        <p:spPr>
          <a:xfrm>
            <a:off x="5207437" y="2589371"/>
            <a:ext cx="4215408" cy="22860"/>
          </a:xfrm>
          <a:prstGeom prst="rect">
            <a:avLst/>
          </a:prstGeom>
          <a:solidFill>
            <a:srgbClr val="2F3F86"/>
          </a:solidFill>
          <a:ln/>
        </p:spPr>
      </p:sp>
      <p:sp>
        <p:nvSpPr>
          <p:cNvPr id="10" name="Text 8"/>
          <p:cNvSpPr/>
          <p:nvPr/>
        </p:nvSpPr>
        <p:spPr>
          <a:xfrm>
            <a:off x="5207437" y="2734270"/>
            <a:ext cx="4215408" cy="620316"/>
          </a:xfrm>
          <a:prstGeom prst="rect">
            <a:avLst/>
          </a:prstGeom>
          <a:noFill/>
          <a:ln/>
        </p:spPr>
        <p:txBody>
          <a:bodyPr wrap="squar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¿Es un logo, icono o ilustración simple?</a:t>
            </a:r>
            <a:endParaRPr lang="en-US" sz="1950" dirty="0"/>
          </a:p>
        </p:txBody>
      </p:sp>
      <p:sp>
        <p:nvSpPr>
          <p:cNvPr id="11" name="Text 9"/>
          <p:cNvSpPr/>
          <p:nvPr/>
        </p:nvSpPr>
        <p:spPr>
          <a:xfrm>
            <a:off x="5207437" y="3473648"/>
            <a:ext cx="4215408"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Usa </a:t>
            </a:r>
            <a:r>
              <a:rPr lang="en-US" sz="1550" b="1" dirty="0">
                <a:solidFill>
                  <a:srgbClr val="000000"/>
                </a:solidFill>
                <a:latin typeface="Source Sans 3" pitchFamily="34" charset="0"/>
                <a:ea typeface="Source Sans 3" pitchFamily="34" charset="-122"/>
                <a:cs typeface="Source Sans 3" pitchFamily="34" charset="-120"/>
              </a:rPr>
              <a:t>SVG</a:t>
            </a:r>
            <a:r>
              <a:rPr lang="en-US" sz="1550" dirty="0">
                <a:solidFill>
                  <a:srgbClr val="000000"/>
                </a:solidFill>
                <a:latin typeface="Source Sans 3" pitchFamily="34" charset="0"/>
                <a:ea typeface="Source Sans 3" pitchFamily="34" charset="-122"/>
                <a:cs typeface="Source Sans 3" pitchFamily="34" charset="-120"/>
              </a:rPr>
              <a:t> siempre que sea posible. Es escalable, editable con código y pesa casi nada.</a:t>
            </a:r>
            <a:endParaRPr lang="en-US" sz="1550" dirty="0"/>
          </a:p>
        </p:txBody>
      </p:sp>
      <p:sp>
        <p:nvSpPr>
          <p:cNvPr id="12" name="Text 10"/>
          <p:cNvSpPr/>
          <p:nvPr/>
        </p:nvSpPr>
        <p:spPr>
          <a:xfrm>
            <a:off x="9621203" y="227504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Montserrat Light" pitchFamily="34" charset="0"/>
                <a:ea typeface="Montserrat Light" pitchFamily="34" charset="-122"/>
                <a:cs typeface="Montserrat Light" pitchFamily="34" charset="-120"/>
              </a:rPr>
              <a:t>03</a:t>
            </a:r>
            <a:endParaRPr lang="en-US" sz="1550" dirty="0"/>
          </a:p>
        </p:txBody>
      </p:sp>
      <p:sp>
        <p:nvSpPr>
          <p:cNvPr id="13" name="Shape 11"/>
          <p:cNvSpPr/>
          <p:nvPr/>
        </p:nvSpPr>
        <p:spPr>
          <a:xfrm>
            <a:off x="9621203" y="2589371"/>
            <a:ext cx="4215289" cy="22860"/>
          </a:xfrm>
          <a:prstGeom prst="rect">
            <a:avLst/>
          </a:prstGeom>
          <a:solidFill>
            <a:srgbClr val="2F3F86"/>
          </a:solidFill>
          <a:ln/>
        </p:spPr>
      </p:sp>
      <p:sp>
        <p:nvSpPr>
          <p:cNvPr id="14" name="Text 12"/>
          <p:cNvSpPr/>
          <p:nvPr/>
        </p:nvSpPr>
        <p:spPr>
          <a:xfrm>
            <a:off x="9621203" y="2734270"/>
            <a:ext cx="4215289" cy="620316"/>
          </a:xfrm>
          <a:prstGeom prst="rect">
            <a:avLst/>
          </a:prstGeom>
          <a:noFill/>
          <a:ln/>
        </p:spPr>
        <p:txBody>
          <a:bodyPr wrap="squar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¿La imagen necesita transparencia?</a:t>
            </a:r>
            <a:endParaRPr lang="en-US" sz="1950" dirty="0"/>
          </a:p>
        </p:txBody>
      </p:sp>
      <p:sp>
        <p:nvSpPr>
          <p:cNvPr id="15" name="Text 13"/>
          <p:cNvSpPr/>
          <p:nvPr/>
        </p:nvSpPr>
        <p:spPr>
          <a:xfrm>
            <a:off x="9621203" y="3473648"/>
            <a:ext cx="4215289"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Para fotos con transparencia: </a:t>
            </a:r>
            <a:r>
              <a:rPr lang="en-US" sz="1550" b="1" dirty="0">
                <a:solidFill>
                  <a:srgbClr val="000000"/>
                </a:solidFill>
                <a:latin typeface="Source Sans 3" pitchFamily="34" charset="0"/>
                <a:ea typeface="Source Sans 3" pitchFamily="34" charset="-122"/>
                <a:cs typeface="Source Sans 3" pitchFamily="34" charset="-120"/>
              </a:rPr>
              <a:t>WebP</a:t>
            </a:r>
            <a:r>
              <a:rPr lang="en-US" sz="1550" dirty="0">
                <a:solidFill>
                  <a:srgbClr val="000000"/>
                </a:solidFill>
                <a:latin typeface="Source Sans 3" pitchFamily="34" charset="0"/>
                <a:ea typeface="Source Sans 3" pitchFamily="34" charset="-122"/>
                <a:cs typeface="Source Sans 3" pitchFamily="34" charset="-120"/>
              </a:rPr>
              <a:t>. Para gráficos simples con transparencia: </a:t>
            </a:r>
            <a:r>
              <a:rPr lang="en-US" sz="1550" b="1" dirty="0">
                <a:solidFill>
                  <a:srgbClr val="000000"/>
                </a:solidFill>
                <a:latin typeface="Source Sans 3" pitchFamily="34" charset="0"/>
                <a:ea typeface="Source Sans 3" pitchFamily="34" charset="-122"/>
                <a:cs typeface="Source Sans 3" pitchFamily="34" charset="-120"/>
              </a:rPr>
              <a:t>SVG</a:t>
            </a:r>
            <a:r>
              <a:rPr lang="en-US" sz="1550" dirty="0">
                <a:solidFill>
                  <a:srgbClr val="000000"/>
                </a:solidFill>
                <a:latin typeface="Source Sans 3" pitchFamily="34" charset="0"/>
                <a:ea typeface="Source Sans 3" pitchFamily="34" charset="-122"/>
                <a:cs typeface="Source Sans 3" pitchFamily="34" charset="-120"/>
              </a:rPr>
              <a:t>. PNG solo como último recurso.</a:t>
            </a:r>
            <a:endParaRPr lang="en-US" sz="1550" dirty="0"/>
          </a:p>
        </p:txBody>
      </p:sp>
      <p:sp>
        <p:nvSpPr>
          <p:cNvPr id="16" name="Text 14"/>
          <p:cNvSpPr/>
          <p:nvPr/>
        </p:nvSpPr>
        <p:spPr>
          <a:xfrm>
            <a:off x="793790" y="477345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Montserrat Light" pitchFamily="34" charset="0"/>
                <a:ea typeface="Montserrat Light" pitchFamily="34" charset="-122"/>
                <a:cs typeface="Montserrat Light" pitchFamily="34" charset="-120"/>
              </a:rPr>
              <a:t>04</a:t>
            </a:r>
            <a:endParaRPr lang="en-US" sz="1550" dirty="0"/>
          </a:p>
        </p:txBody>
      </p:sp>
      <p:sp>
        <p:nvSpPr>
          <p:cNvPr id="17" name="Shape 15"/>
          <p:cNvSpPr/>
          <p:nvPr/>
        </p:nvSpPr>
        <p:spPr>
          <a:xfrm>
            <a:off x="793790" y="5087779"/>
            <a:ext cx="6422112" cy="22860"/>
          </a:xfrm>
          <a:prstGeom prst="rect">
            <a:avLst/>
          </a:prstGeom>
          <a:solidFill>
            <a:srgbClr val="2F3F86"/>
          </a:solidFill>
          <a:ln/>
        </p:spPr>
      </p:sp>
      <p:sp>
        <p:nvSpPr>
          <p:cNvPr id="18" name="Text 16"/>
          <p:cNvSpPr/>
          <p:nvPr/>
        </p:nvSpPr>
        <p:spPr>
          <a:xfrm>
            <a:off x="793790" y="5232678"/>
            <a:ext cx="5804892"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¿Necesitas manipular la imagen con CSS/JS?</a:t>
            </a:r>
            <a:endParaRPr lang="en-US" sz="1950" dirty="0"/>
          </a:p>
        </p:txBody>
      </p:sp>
      <p:sp>
        <p:nvSpPr>
          <p:cNvPr id="19" name="Text 17"/>
          <p:cNvSpPr/>
          <p:nvPr/>
        </p:nvSpPr>
        <p:spPr>
          <a:xfrm>
            <a:off x="793790" y="5661898"/>
            <a:ext cx="6422112"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Definitivamente </a:t>
            </a:r>
            <a:r>
              <a:rPr lang="en-US" sz="1550" b="1" dirty="0">
                <a:solidFill>
                  <a:srgbClr val="000000"/>
                </a:solidFill>
                <a:latin typeface="Source Sans 3" pitchFamily="34" charset="0"/>
                <a:ea typeface="Source Sans 3" pitchFamily="34" charset="-122"/>
                <a:cs typeface="Source Sans 3" pitchFamily="34" charset="-120"/>
              </a:rPr>
              <a:t>SVG</a:t>
            </a:r>
            <a:r>
              <a:rPr lang="en-US" sz="1550" dirty="0">
                <a:solidFill>
                  <a:srgbClr val="000000"/>
                </a:solidFill>
                <a:latin typeface="Source Sans 3" pitchFamily="34" charset="0"/>
                <a:ea typeface="Source Sans 3" pitchFamily="34" charset="-122"/>
                <a:cs typeface="Source Sans 3" pitchFamily="34" charset="-120"/>
              </a:rPr>
              <a:t>. Puedes cambiar colores, aplicar filtros, animar elementos y modificar formas dinámicamente.</a:t>
            </a:r>
            <a:endParaRPr lang="en-US" sz="1550" dirty="0"/>
          </a:p>
        </p:txBody>
      </p:sp>
      <p:sp>
        <p:nvSpPr>
          <p:cNvPr id="20" name="Text 18"/>
          <p:cNvSpPr/>
          <p:nvPr/>
        </p:nvSpPr>
        <p:spPr>
          <a:xfrm>
            <a:off x="7414260" y="477345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Montserrat Light" pitchFamily="34" charset="0"/>
                <a:ea typeface="Montserrat Light" pitchFamily="34" charset="-122"/>
                <a:cs typeface="Montserrat Light" pitchFamily="34" charset="-120"/>
              </a:rPr>
              <a:t>05</a:t>
            </a:r>
            <a:endParaRPr lang="en-US" sz="1550" dirty="0"/>
          </a:p>
        </p:txBody>
      </p:sp>
      <p:sp>
        <p:nvSpPr>
          <p:cNvPr id="21" name="Shape 19"/>
          <p:cNvSpPr/>
          <p:nvPr/>
        </p:nvSpPr>
        <p:spPr>
          <a:xfrm>
            <a:off x="7414260" y="5087779"/>
            <a:ext cx="6422231" cy="22860"/>
          </a:xfrm>
          <a:prstGeom prst="rect">
            <a:avLst/>
          </a:prstGeom>
          <a:solidFill>
            <a:srgbClr val="2F3F86"/>
          </a:solidFill>
          <a:ln/>
        </p:spPr>
      </p:sp>
      <p:sp>
        <p:nvSpPr>
          <p:cNvPr id="22" name="Text 20"/>
          <p:cNvSpPr/>
          <p:nvPr/>
        </p:nvSpPr>
        <p:spPr>
          <a:xfrm>
            <a:off x="7414260" y="5232678"/>
            <a:ext cx="631507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Montserrat Bold" pitchFamily="34" charset="0"/>
                <a:ea typeface="Montserrat Bold" pitchFamily="34" charset="-122"/>
                <a:cs typeface="Montserrat Bold" pitchFamily="34" charset="-120"/>
              </a:rPr>
              <a:t>¿Es una captura de pantalla o imagen con texto?</a:t>
            </a:r>
            <a:endParaRPr lang="en-US" sz="1950" dirty="0"/>
          </a:p>
        </p:txBody>
      </p:sp>
      <p:sp>
        <p:nvSpPr>
          <p:cNvPr id="23" name="Text 21"/>
          <p:cNvSpPr/>
          <p:nvPr/>
        </p:nvSpPr>
        <p:spPr>
          <a:xfrm>
            <a:off x="7414260" y="5661898"/>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Source Sans 3" pitchFamily="34" charset="0"/>
                <a:ea typeface="Source Sans 3" pitchFamily="34" charset="-122"/>
                <a:cs typeface="Source Sans 3" pitchFamily="34" charset="-120"/>
              </a:rPr>
              <a:t>Usa </a:t>
            </a:r>
            <a:r>
              <a:rPr lang="en-US" sz="1550" b="1" dirty="0">
                <a:solidFill>
                  <a:srgbClr val="000000"/>
                </a:solidFill>
                <a:latin typeface="Source Sans 3" pitchFamily="34" charset="0"/>
                <a:ea typeface="Source Sans 3" pitchFamily="34" charset="-122"/>
                <a:cs typeface="Source Sans 3" pitchFamily="34" charset="-120"/>
              </a:rPr>
              <a:t>PNG</a:t>
            </a:r>
            <a:r>
              <a:rPr lang="en-US" sz="1550" dirty="0">
                <a:solidFill>
                  <a:srgbClr val="000000"/>
                </a:solidFill>
                <a:latin typeface="Source Sans 3" pitchFamily="34" charset="0"/>
                <a:ea typeface="Source Sans 3" pitchFamily="34" charset="-122"/>
                <a:cs typeface="Source Sans 3" pitchFamily="34" charset="-120"/>
              </a:rPr>
              <a:t> para mantener la nitidez del texto. Pero considera optimizarlo con herramientas de compresión.</a:t>
            </a:r>
            <a:endParaRPr lang="en-US" sz="1550" dirty="0"/>
          </a:p>
        </p:txBody>
      </p:sp>
      <p:sp>
        <p:nvSpPr>
          <p:cNvPr id="24" name="Shape 22"/>
          <p:cNvSpPr/>
          <p:nvPr/>
        </p:nvSpPr>
        <p:spPr>
          <a:xfrm>
            <a:off x="793790" y="6669048"/>
            <a:ext cx="13042821" cy="843201"/>
          </a:xfrm>
          <a:prstGeom prst="roundRect">
            <a:avLst>
              <a:gd name="adj" fmla="val 1084"/>
            </a:avLst>
          </a:prstGeom>
          <a:solidFill>
            <a:srgbClr val="C6CDEB"/>
          </a:solidFill>
          <a:ln/>
        </p:spPr>
      </p:sp>
      <p:pic>
        <p:nvPicPr>
          <p:cNvPr id="25" name="Image 0" descr="preencoded.png"/>
          <p:cNvPicPr>
            <a:picLocks noChangeAspect="1"/>
          </p:cNvPicPr>
          <p:nvPr/>
        </p:nvPicPr>
        <p:blipFill>
          <a:blip r:embed="rId3"/>
          <a:stretch>
            <a:fillRect/>
          </a:stretch>
        </p:blipFill>
        <p:spPr>
          <a:xfrm>
            <a:off x="992148" y="6964323"/>
            <a:ext cx="248007" cy="198358"/>
          </a:xfrm>
          <a:prstGeom prst="rect">
            <a:avLst/>
          </a:prstGeom>
        </p:spPr>
      </p:pic>
      <p:sp>
        <p:nvSpPr>
          <p:cNvPr id="26" name="Text 23"/>
          <p:cNvSpPr/>
          <p:nvPr/>
        </p:nvSpPr>
        <p:spPr>
          <a:xfrm>
            <a:off x="1438513" y="6916936"/>
            <a:ext cx="12199739"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Source Sans 3" pitchFamily="34" charset="0"/>
                <a:ea typeface="Source Sans 3" pitchFamily="34" charset="-122"/>
                <a:cs typeface="Source Sans 3" pitchFamily="34" charset="-120"/>
              </a:rPr>
              <a:t>Regla de oro:</a:t>
            </a:r>
            <a:r>
              <a:rPr lang="en-US" sz="1550" dirty="0">
                <a:solidFill>
                  <a:srgbClr val="000000"/>
                </a:solidFill>
                <a:latin typeface="Source Sans 3" pitchFamily="34" charset="0"/>
                <a:ea typeface="Source Sans 3" pitchFamily="34" charset="-122"/>
                <a:cs typeface="Source Sans 3" pitchFamily="34" charset="-120"/>
              </a:rPr>
              <a:t> Cuando dudes entre dos formatos, elige siempre el que produzca el archivo más pequeño sin sacrificar la calidad visual necesaria.</a:t>
            </a:r>
            <a:endParaRPr lang="en-US" sz="1550" dirty="0"/>
          </a:p>
        </p:txBody>
      </p:sp>
      <p:pic>
        <p:nvPicPr>
          <p:cNvPr id="27" name="Image 9"/>
          <p:cNvPicPr>
            <a:picLocks noChangeArrowheads="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547829" y="370259"/>
            <a:ext cx="2543998" cy="6201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A9CB38DA6390B4BB058EA3EA822E864" ma:contentTypeVersion="0" ma:contentTypeDescription="Crear nuevo documento." ma:contentTypeScope="" ma:versionID="d90a82f1df72f22dfea6bcb734fc9f59">
  <xsd:schema xmlns:xsd="http://www.w3.org/2001/XMLSchema" xmlns:xs="http://www.w3.org/2001/XMLSchema" xmlns:p="http://schemas.microsoft.com/office/2006/metadata/properties" targetNamespace="http://schemas.microsoft.com/office/2006/metadata/properties" ma:root="true" ma:fieldsID="a94077bc013d83a5bf6d69a3e33f5f9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D30420-2549-4B3C-AE89-06566ECEF6F3}"/>
</file>

<file path=customXml/itemProps2.xml><?xml version="1.0" encoding="utf-8"?>
<ds:datastoreItem xmlns:ds="http://schemas.openxmlformats.org/officeDocument/2006/customXml" ds:itemID="{E8AB4A91-96F5-45E7-B75D-D2D0955B54F3}"/>
</file>

<file path=customXml/itemProps3.xml><?xml version="1.0" encoding="utf-8"?>
<ds:datastoreItem xmlns:ds="http://schemas.openxmlformats.org/officeDocument/2006/customXml" ds:itemID="{F42E55C8-5846-44E2-99B3-6C18AAA10FC0}"/>
</file>

<file path=docProps/app.xml><?xml version="1.0" encoding="utf-8"?>
<Properties xmlns="http://schemas.openxmlformats.org/officeDocument/2006/extended-properties" xmlns:vt="http://schemas.openxmlformats.org/officeDocument/2006/docPropsVTypes">
  <TotalTime>1</TotalTime>
  <Words>1767</Words>
  <Application>Microsoft Office PowerPoint</Application>
  <PresentationFormat>Personalizado</PresentationFormat>
  <Paragraphs>134</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Montserrat Bold</vt:lpstr>
      <vt:lpstr>Montserrat Light</vt:lpstr>
      <vt:lpstr>Source Sans 3</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lastModifiedBy>Administrador</cp:lastModifiedBy>
  <cp:revision>2</cp:revision>
  <dcterms:created xsi:type="dcterms:W3CDTF">2026-01-10T15:53:26Z</dcterms:created>
  <dcterms:modified xsi:type="dcterms:W3CDTF">2026-01-10T17:01:53Z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0x010100AA9CB38DA6390B4BB058EA3EA822E864</vt:lpwstr>
  </property>
</Properties>
</file>